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61" r:id="rId3"/>
    <p:sldId id="268" r:id="rId4"/>
    <p:sldId id="267" r:id="rId5"/>
    <p:sldId id="308" r:id="rId6"/>
    <p:sldId id="309" r:id="rId7"/>
    <p:sldId id="310" r:id="rId8"/>
    <p:sldId id="311" r:id="rId9"/>
    <p:sldId id="312" r:id="rId10"/>
    <p:sldId id="313" r:id="rId11"/>
    <p:sldId id="314" r:id="rId12"/>
    <p:sldId id="315" r:id="rId13"/>
    <p:sldId id="316" r:id="rId14"/>
    <p:sldId id="317" r:id="rId15"/>
    <p:sldId id="320" r:id="rId16"/>
    <p:sldId id="321" r:id="rId17"/>
    <p:sldId id="322" r:id="rId18"/>
    <p:sldId id="324" r:id="rId19"/>
    <p:sldId id="325" r:id="rId20"/>
    <p:sldId id="327" r:id="rId21"/>
    <p:sldId id="328" r:id="rId22"/>
    <p:sldId id="330" r:id="rId23"/>
    <p:sldId id="329" r:id="rId24"/>
    <p:sldId id="331" r:id="rId25"/>
    <p:sldId id="31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47" autoAdjust="0"/>
    <p:restoredTop sz="86691" autoAdjust="0"/>
  </p:normalViewPr>
  <p:slideViewPr>
    <p:cSldViewPr snapToGrid="0">
      <p:cViewPr varScale="1">
        <p:scale>
          <a:sx n="63" d="100"/>
          <a:sy n="63" d="100"/>
        </p:scale>
        <p:origin x="246"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16827C-F177-41AA-997A-A8DC41746B96}" type="datetimeFigureOut">
              <a:rPr lang="en-GB" smtClean="0"/>
              <a:t>07/06/2016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F9C49D-BA6F-4695-93F7-B65354158EE7}" type="slidenum">
              <a:rPr lang="en-GB" smtClean="0"/>
              <a:t>‹#›</a:t>
            </a:fld>
            <a:endParaRPr lang="en-GB"/>
          </a:p>
        </p:txBody>
      </p:sp>
    </p:spTree>
    <p:extLst>
      <p:ext uri="{BB962C8B-B14F-4D97-AF65-F5344CB8AC3E}">
        <p14:creationId xmlns:p14="http://schemas.microsoft.com/office/powerpoint/2010/main" val="3452191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oogleblog.blogspot.co.uk/2015/11/navigate-and-search-real-world-online.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highscalability.com/blog/2015/9/21/uber-goes-unconventional-using-driver-phones-as-a-backup-dat.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m.countdown.tfl.gov.uk/"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1</a:t>
            </a:fld>
            <a:endParaRPr lang="en-GB"/>
          </a:p>
        </p:txBody>
      </p:sp>
    </p:spTree>
    <p:extLst>
      <p:ext uri="{BB962C8B-B14F-4D97-AF65-F5344CB8AC3E}">
        <p14:creationId xmlns:p14="http://schemas.microsoft.com/office/powerpoint/2010/main" val="4018160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F9C49D-BA6F-4695-93F7-B65354158EE7}" type="slidenum">
              <a:rPr lang="en-GB" smtClean="0"/>
              <a:t>10</a:t>
            </a:fld>
            <a:endParaRPr lang="en-GB"/>
          </a:p>
        </p:txBody>
      </p:sp>
    </p:spTree>
    <p:extLst>
      <p:ext uri="{BB962C8B-B14F-4D97-AF65-F5344CB8AC3E}">
        <p14:creationId xmlns:p14="http://schemas.microsoft.com/office/powerpoint/2010/main" val="2110631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Let me expand on that statement, you can download content on iOS and Android, but not on Windows Mobile.  This is one reason I barely use BBC iPlayer on Windows Mobile – I may have an unlimited data plan but at 30,000ft or on an underground tube train that’s pretty useless.  It’s not that useful on trains above ground or buses as even in London the mobile signal can be patchy.</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Before I left the UK, I download copies of the past few weeks of recordings that I’d made on my PVR to the iPad Mini so I could watch them while I was in the US.  This made for a very personal in-flight entertainment system on the return journey on an ancient 747 with a tiny 4:3, 5” screen.</a:t>
            </a:r>
          </a:p>
        </p:txBody>
      </p:sp>
      <p:sp>
        <p:nvSpPr>
          <p:cNvPr id="4" name="Slide Number Placeholder 3"/>
          <p:cNvSpPr>
            <a:spLocks noGrp="1"/>
          </p:cNvSpPr>
          <p:nvPr>
            <p:ph type="sldNum" sz="quarter" idx="10"/>
          </p:nvPr>
        </p:nvSpPr>
        <p:spPr/>
        <p:txBody>
          <a:bodyPr/>
          <a:lstStyle/>
          <a:p>
            <a:fld id="{82F9C49D-BA6F-4695-93F7-B65354158EE7}" type="slidenum">
              <a:rPr lang="en-GB" smtClean="0"/>
              <a:t>11</a:t>
            </a:fld>
            <a:endParaRPr lang="en-GB"/>
          </a:p>
        </p:txBody>
      </p:sp>
    </p:spTree>
    <p:extLst>
      <p:ext uri="{BB962C8B-B14F-4D97-AF65-F5344CB8AC3E}">
        <p14:creationId xmlns:p14="http://schemas.microsoft.com/office/powerpoint/2010/main" val="409855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Before leaving the UK, I also downloaded the entire Washington state map in HERE Maps on my Windows Phone.  This made it trivial to plan routes, and even have turn by turn instructions for walking around Seattle.  This was a trick I’d learnt the previous year at NDC Oslo, as unlike in the US I had no data connection in Norway for online navigation.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Having locally cached maps and navigation has now become an important feature.  Google Maps added support for downloading of map areas and offline navigation in November 2015, replacing the hit and miss local maps it previously used. (</a:t>
            </a:r>
            <a:r>
              <a:rPr lang="en-GB" sz="1200" u="sng" kern="1200" dirty="0" smtClean="0">
                <a:solidFill>
                  <a:schemeClr val="tx1"/>
                </a:solidFill>
                <a:effectLst/>
                <a:latin typeface="+mn-lt"/>
                <a:ea typeface="+mn-ea"/>
                <a:cs typeface="+mn-cs"/>
                <a:hlinkClick r:id="rId3"/>
              </a:rPr>
              <a:t>https://googleblog.blogspot.co.uk/2015/11/navigate-and-search-real-world-online.html</a:t>
            </a:r>
            <a:r>
              <a:rPr lang="en-GB" sz="1200" kern="1200" dirty="0" smtClean="0">
                <a:solidFill>
                  <a:schemeClr val="tx1"/>
                </a:solidFill>
                <a:effectLst/>
                <a:latin typeface="+mn-lt"/>
                <a:ea typeface="+mn-ea"/>
                <a:cs typeface="+mn-cs"/>
              </a:rPr>
              <a:t>) </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isn’t a slam dunk for local storage though.  The addition of live traffic information can really help with calculating an optimal route.  Google Maps excels in this area as it tracks many more users and therefore can tap into a larger source of data for traffic disruptions.</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F9C49D-BA6F-4695-93F7-B65354158EE7}" type="slidenum">
              <a:rPr lang="en-GB" smtClean="0"/>
              <a:t>12</a:t>
            </a:fld>
            <a:endParaRPr lang="en-GB"/>
          </a:p>
        </p:txBody>
      </p:sp>
    </p:spTree>
    <p:extLst>
      <p:ext uri="{BB962C8B-B14F-4D97-AF65-F5344CB8AC3E}">
        <p14:creationId xmlns:p14="http://schemas.microsoft.com/office/powerpoint/2010/main" val="3359416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If you haven’t got a data connection, your streaming services are pretty much useless.  Having some music tracks locally is a must at this point.  As well as playing local music files, Spotify provides the ability download streamed files locally for future use.  </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is handy for both Spotify (it saves on streaming costs) as well as for the user who can listen to music without a data connection.  As a user you should take care though.  When I used Spotify on Android, every time Spotify received an app update it happily deleted all cached local content and I had to laboriously play all that content again to enable offline playback.</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F9C49D-BA6F-4695-93F7-B65354158EE7}" type="slidenum">
              <a:rPr lang="en-GB" smtClean="0"/>
              <a:t>13</a:t>
            </a:fld>
            <a:endParaRPr lang="en-GB"/>
          </a:p>
        </p:txBody>
      </p:sp>
    </p:spTree>
    <p:extLst>
      <p:ext uri="{BB962C8B-B14F-4D97-AF65-F5344CB8AC3E}">
        <p14:creationId xmlns:p14="http://schemas.microsoft.com/office/powerpoint/2010/main" val="833401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The challenge of local storage generally boils down to updating the local cache, and when items might expire.  For Google Maps, you must update the maps at least every 30 days.  Applications that rely on subscriptions require online access regularly to confirm a user still has permission to access the content.  </a:t>
            </a:r>
          </a:p>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14</a:t>
            </a:fld>
            <a:endParaRPr lang="en-GB"/>
          </a:p>
        </p:txBody>
      </p:sp>
    </p:spTree>
    <p:extLst>
      <p:ext uri="{BB962C8B-B14F-4D97-AF65-F5344CB8AC3E}">
        <p14:creationId xmlns:p14="http://schemas.microsoft.com/office/powerpoint/2010/main" val="1255826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The Huddle iOS app has the ability to read offline documents, comment on documents and add new documents.  When the device is next online, those actions can be replayed to the Huddle server so the comments and new documents are available to other users.  Some time-sensitive actions are not available, such as requesting an approval for a document from colleagues as these require notification of other colleagues that an approval is required.</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F9C49D-BA6F-4695-93F7-B65354158EE7}" type="slidenum">
              <a:rPr lang="en-GB" smtClean="0"/>
              <a:t>15</a:t>
            </a:fld>
            <a:endParaRPr lang="en-GB"/>
          </a:p>
        </p:txBody>
      </p:sp>
    </p:spTree>
    <p:extLst>
      <p:ext uri="{BB962C8B-B14F-4D97-AF65-F5344CB8AC3E}">
        <p14:creationId xmlns:p14="http://schemas.microsoft.com/office/powerpoint/2010/main" val="1886325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Confidential information</a:t>
            </a:r>
            <a:r>
              <a:rPr lang="en-GB" sz="1200" kern="1200" baseline="0" dirty="0" smtClean="0">
                <a:solidFill>
                  <a:schemeClr val="tx1"/>
                </a:solidFill>
                <a:effectLst/>
                <a:latin typeface="+mn-lt"/>
                <a:ea typeface="+mn-ea"/>
                <a:cs typeface="+mn-cs"/>
              </a:rPr>
              <a:t> including PII (Personally Identifiable Information) has to treated very carefully, as new EU laws (likely to apply to associate members like Norway) are becoming much stricter about privacy.</a:t>
            </a:r>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If a user has the ability to logout of an application, or an application is uninstalled, it is likely that there is a requirement for all local cached data to be removed.</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For Spotify, the act of updating the app might well cause the DRM (Digital Rights Management) to be updated.  This is the type of update that would require all local content to be removed during the update as it will no longer be playable by the new DRM logic.</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Images</a:t>
            </a:r>
            <a:r>
              <a:rPr lang="en-GB" sz="1200" kern="1200" baseline="0" dirty="0" smtClean="0">
                <a:solidFill>
                  <a:schemeClr val="tx1"/>
                </a:solidFill>
                <a:effectLst/>
                <a:latin typeface="+mn-lt"/>
                <a:ea typeface="+mn-ea"/>
                <a:cs typeface="+mn-cs"/>
              </a:rPr>
              <a:t> from</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Lock - https://pixabay.com/en/castle-security-closed-to-locked-214452/</a:t>
            </a:r>
          </a:p>
          <a:p>
            <a:r>
              <a:rPr lang="en-GB" sz="1200" kern="1200" baseline="0" dirty="0" smtClean="0">
                <a:solidFill>
                  <a:schemeClr val="tx1"/>
                </a:solidFill>
                <a:effectLst/>
                <a:latin typeface="+mn-lt"/>
                <a:ea typeface="+mn-ea"/>
                <a:cs typeface="+mn-cs"/>
              </a:rPr>
              <a:t>Rubbish bin - https://pixabay.com/en/garbage-basket-bin-trash-rubbish-40357/</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F9C49D-BA6F-4695-93F7-B65354158EE7}" type="slidenum">
              <a:rPr lang="en-GB" smtClean="0"/>
              <a:t>16</a:t>
            </a:fld>
            <a:endParaRPr lang="en-GB"/>
          </a:p>
        </p:txBody>
      </p:sp>
    </p:spTree>
    <p:extLst>
      <p:ext uri="{BB962C8B-B14F-4D97-AF65-F5344CB8AC3E}">
        <p14:creationId xmlns:p14="http://schemas.microsoft.com/office/powerpoint/2010/main" val="683324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17</a:t>
            </a:fld>
            <a:endParaRPr lang="en-GB"/>
          </a:p>
        </p:txBody>
      </p:sp>
    </p:spTree>
    <p:extLst>
      <p:ext uri="{BB962C8B-B14F-4D97-AF65-F5344CB8AC3E}">
        <p14:creationId xmlns:p14="http://schemas.microsoft.com/office/powerpoint/2010/main" val="969656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With Uber the driver app is quite distinct from the rider app.  The driver app has significant offline capability, tracking and storing the journey details, handling confirmation of billing, and is even relied on for scaling and high availability (see </a:t>
            </a:r>
            <a:r>
              <a:rPr lang="en-GB" sz="1200" u="sng" kern="1200" dirty="0" smtClean="0">
                <a:solidFill>
                  <a:schemeClr val="tx1"/>
                </a:solidFill>
                <a:effectLst/>
                <a:latin typeface="+mn-lt"/>
                <a:ea typeface="+mn-ea"/>
                <a:cs typeface="+mn-cs"/>
                <a:hlinkClick r:id="rId3"/>
              </a:rPr>
              <a:t>http://highscalability.com/blog/2015/9/21/uber-goes-unconventional-using-driver-phones-as-a-backup-dat.html</a:t>
            </a:r>
            <a:r>
              <a:rPr lang="en-GB" sz="1200" kern="1200" dirty="0" smtClean="0">
                <a:solidFill>
                  <a:schemeClr val="tx1"/>
                </a:solidFill>
                <a:effectLst/>
                <a:latin typeface="+mn-lt"/>
                <a:ea typeface="+mn-ea"/>
                <a:cs typeface="+mn-cs"/>
              </a:rPr>
              <a:t>).</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While the matching of a rider and driver require both apps to be online, once a journey is started the remainder of the transaction can be handled offline as long as the driver app eventually uploads the journey to an Uber data centre.</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F9C49D-BA6F-4695-93F7-B65354158EE7}" type="slidenum">
              <a:rPr lang="en-GB" smtClean="0"/>
              <a:t>18</a:t>
            </a:fld>
            <a:endParaRPr lang="en-GB"/>
          </a:p>
        </p:txBody>
      </p:sp>
    </p:spTree>
    <p:extLst>
      <p:ext uri="{BB962C8B-B14F-4D97-AF65-F5344CB8AC3E}">
        <p14:creationId xmlns:p14="http://schemas.microsoft.com/office/powerpoint/2010/main" val="3543088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19</a:t>
            </a:fld>
            <a:endParaRPr lang="en-GB"/>
          </a:p>
        </p:txBody>
      </p:sp>
    </p:spTree>
    <p:extLst>
      <p:ext uri="{BB962C8B-B14F-4D97-AF65-F5344CB8AC3E}">
        <p14:creationId xmlns:p14="http://schemas.microsoft.com/office/powerpoint/2010/main" val="1609451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Lego </a:t>
            </a:r>
            <a:r>
              <a:rPr lang="en-GB" dirty="0" err="1"/>
              <a:t>minifig</a:t>
            </a:r>
            <a:r>
              <a:rPr lang="en-GB" dirty="0"/>
              <a:t> Huddle architect courtesy of </a:t>
            </a:r>
            <a:r>
              <a:rPr lang="en-GB" sz="1200" b="0" i="0" kern="1200" dirty="0">
                <a:solidFill>
                  <a:schemeClr val="tx1"/>
                </a:solidFill>
                <a:effectLst/>
                <a:latin typeface="+mn-lt"/>
                <a:ea typeface="+mn-ea"/>
                <a:cs typeface="+mn-cs"/>
              </a:rPr>
              <a:t>Betsy Weber,</a:t>
            </a:r>
            <a:r>
              <a:rPr lang="en-GB" sz="1200" b="0" i="0" kern="1200" baseline="0" dirty="0">
                <a:solidFill>
                  <a:schemeClr val="tx1"/>
                </a:solidFill>
                <a:effectLst/>
                <a:latin typeface="+mn-lt"/>
                <a:ea typeface="+mn-ea"/>
                <a:cs typeface="+mn-cs"/>
              </a:rPr>
              <a:t> </a:t>
            </a:r>
            <a:r>
              <a:rPr lang="en-GB" dirty="0"/>
              <a:t>of </a:t>
            </a:r>
            <a:r>
              <a:rPr lang="en-GB" dirty="0" err="1"/>
              <a:t>TechSmith</a:t>
            </a:r>
            <a:r>
              <a:rPr lang="en-GB" dirty="0"/>
              <a:t>.</a:t>
            </a:r>
          </a:p>
          <a:p>
            <a:endParaRPr lang="en-GB" dirty="0"/>
          </a:p>
          <a:p>
            <a:r>
              <a:rPr lang="en-GB" dirty="0"/>
              <a:t>Polling</a:t>
            </a:r>
            <a:r>
              <a:rPr lang="en-GB" baseline="0" dirty="0"/>
              <a:t> Station – London Assembly and Mayoral elections, May 2016.</a:t>
            </a:r>
          </a:p>
          <a:p>
            <a:endParaRPr lang="en-GB" baseline="0" dirty="0"/>
          </a:p>
          <a:p>
            <a:r>
              <a:rPr lang="en-GB" baseline="0" dirty="0"/>
              <a:t>Egg and Spoon Race – </a:t>
            </a:r>
            <a:r>
              <a:rPr lang="en-GB" baseline="0" dirty="0" err="1"/>
              <a:t>Blists</a:t>
            </a:r>
            <a:r>
              <a:rPr lang="en-GB" baseline="0" dirty="0"/>
              <a:t> Hill Victorian Town, Ironbridge Gorge Museums, Ironbridge, UK.</a:t>
            </a:r>
          </a:p>
          <a:p>
            <a:r>
              <a:rPr lang="en-GB" dirty="0"/>
              <a:t>http://www.ironbridge.org.uk/</a:t>
            </a:r>
          </a:p>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2</a:t>
            </a:fld>
            <a:endParaRPr lang="en-GB"/>
          </a:p>
        </p:txBody>
      </p:sp>
    </p:spTree>
    <p:extLst>
      <p:ext uri="{BB962C8B-B14F-4D97-AF65-F5344CB8AC3E}">
        <p14:creationId xmlns:p14="http://schemas.microsoft.com/office/powerpoint/2010/main" val="2791131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Users really don’t care if they are offline or online, they expect their apps to hide the complexity from them as the roam from </a:t>
            </a:r>
            <a:r>
              <a:rPr lang="en-GB" sz="1200" kern="1200" dirty="0" err="1" smtClean="0">
                <a:solidFill>
                  <a:schemeClr val="tx1"/>
                </a:solidFill>
                <a:effectLst/>
                <a:latin typeface="+mn-lt"/>
                <a:ea typeface="+mn-ea"/>
                <a:cs typeface="+mn-cs"/>
              </a:rPr>
              <a:t>WiFi</a:t>
            </a:r>
            <a:r>
              <a:rPr lang="en-GB" sz="1200" kern="1200" dirty="0" smtClean="0">
                <a:solidFill>
                  <a:schemeClr val="tx1"/>
                </a:solidFill>
                <a:effectLst/>
                <a:latin typeface="+mn-lt"/>
                <a:ea typeface="+mn-ea"/>
                <a:cs typeface="+mn-cs"/>
              </a:rPr>
              <a:t> to mobile data and back again.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They expect their apps to work offline – when they don’t have a data connection is precisely when they have a spare moment to catch up on social network feeds.</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They don’t want to have to login every time they use an app, they don’t want to keep downloading content every time they user an app – it’s a waste of their time and their data allowance.</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They don’t want to remember a web address, or have to go to favourites in their browser.</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F9C49D-BA6F-4695-93F7-B65354158EE7}" type="slidenum">
              <a:rPr lang="en-GB" smtClean="0"/>
              <a:t>20</a:t>
            </a:fld>
            <a:endParaRPr lang="en-GB"/>
          </a:p>
        </p:txBody>
      </p:sp>
    </p:spTree>
    <p:extLst>
      <p:ext uri="{BB962C8B-B14F-4D97-AF65-F5344CB8AC3E}">
        <p14:creationId xmlns:p14="http://schemas.microsoft.com/office/powerpoint/2010/main" val="3380677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If you are a mobile app developer there is always a tricky balance between the offline and online capability of your application.  There</a:t>
            </a:r>
            <a:r>
              <a:rPr lang="en-GB" sz="1200" kern="1200" baseline="0" dirty="0" smtClean="0">
                <a:solidFill>
                  <a:schemeClr val="tx1"/>
                </a:solidFill>
                <a:effectLst/>
                <a:latin typeface="+mn-lt"/>
                <a:ea typeface="+mn-ea"/>
                <a:cs typeface="+mn-cs"/>
              </a:rPr>
              <a:t> is not one rule for all apps, it depends on the use case in question and the expectations of your users.</a:t>
            </a:r>
            <a:endParaRPr lang="en-GB" sz="1200" kern="1200" dirty="0" smtClean="0">
              <a:solidFill>
                <a:schemeClr val="tx1"/>
              </a:solidFill>
              <a:effectLst/>
              <a:latin typeface="+mn-lt"/>
              <a:ea typeface="+mn-ea"/>
              <a:cs typeface="+mn-cs"/>
            </a:endParaRPr>
          </a:p>
          <a:p>
            <a:pPr lvl="0"/>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Always remember that one-way synchronisation (from data centre to device) will always be easier than a two-way synchronisation, and will limit the possibility of conflicts.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F9C49D-BA6F-4695-93F7-B65354158EE7}" type="slidenum">
              <a:rPr lang="en-GB" smtClean="0"/>
              <a:t>21</a:t>
            </a:fld>
            <a:endParaRPr lang="en-GB"/>
          </a:p>
        </p:txBody>
      </p:sp>
    </p:spTree>
    <p:extLst>
      <p:ext uri="{BB962C8B-B14F-4D97-AF65-F5344CB8AC3E}">
        <p14:creationId xmlns:p14="http://schemas.microsoft.com/office/powerpoint/2010/main" val="917740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22</a:t>
            </a:fld>
            <a:endParaRPr lang="en-GB"/>
          </a:p>
        </p:txBody>
      </p:sp>
    </p:spTree>
    <p:extLst>
      <p:ext uri="{BB962C8B-B14F-4D97-AF65-F5344CB8AC3E}">
        <p14:creationId xmlns:p14="http://schemas.microsoft.com/office/powerpoint/2010/main" val="1730328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If you are stood at a bus stop in London, the best thing you can do is grab your phone, browse to </a:t>
            </a:r>
            <a:r>
              <a:rPr lang="en-GB" sz="1200" u="sng" kern="1200" dirty="0" smtClean="0">
                <a:solidFill>
                  <a:schemeClr val="tx1"/>
                </a:solidFill>
                <a:effectLst/>
                <a:latin typeface="+mn-lt"/>
                <a:ea typeface="+mn-ea"/>
                <a:cs typeface="+mn-cs"/>
                <a:hlinkClick r:id="rId3"/>
              </a:rPr>
              <a:t>http://m.countdown.tfl.gov.uk</a:t>
            </a:r>
            <a:r>
              <a:rPr lang="en-GB" sz="1200" kern="1200" dirty="0" smtClean="0">
                <a:solidFill>
                  <a:schemeClr val="tx1"/>
                </a:solidFill>
                <a:effectLst/>
                <a:latin typeface="+mn-lt"/>
                <a:ea typeface="+mn-ea"/>
                <a:cs typeface="+mn-cs"/>
              </a:rPr>
              <a:t> – where you can find the nearest bus stop to find out when the next bus will be arriving.  There really is no need for this to be a native application.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F9C49D-BA6F-4695-93F7-B65354158EE7}" type="slidenum">
              <a:rPr lang="en-GB" smtClean="0"/>
              <a:t>23</a:t>
            </a:fld>
            <a:endParaRPr lang="en-GB"/>
          </a:p>
        </p:txBody>
      </p:sp>
    </p:spTree>
    <p:extLst>
      <p:ext uri="{BB962C8B-B14F-4D97-AF65-F5344CB8AC3E}">
        <p14:creationId xmlns:p14="http://schemas.microsoft.com/office/powerpoint/2010/main" val="286363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24</a:t>
            </a:fld>
            <a:endParaRPr lang="en-GB"/>
          </a:p>
        </p:txBody>
      </p:sp>
    </p:spTree>
    <p:extLst>
      <p:ext uri="{BB962C8B-B14F-4D97-AF65-F5344CB8AC3E}">
        <p14:creationId xmlns:p14="http://schemas.microsoft.com/office/powerpoint/2010/main" val="1049752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25</a:t>
            </a:fld>
            <a:endParaRPr lang="en-GB"/>
          </a:p>
        </p:txBody>
      </p:sp>
    </p:spTree>
    <p:extLst>
      <p:ext uri="{BB962C8B-B14F-4D97-AF65-F5344CB8AC3E}">
        <p14:creationId xmlns:p14="http://schemas.microsoft.com/office/powerpoint/2010/main" val="1626784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3</a:t>
            </a:fld>
            <a:endParaRPr lang="en-GB"/>
          </a:p>
        </p:txBody>
      </p:sp>
    </p:spTree>
    <p:extLst>
      <p:ext uri="{BB962C8B-B14F-4D97-AF65-F5344CB8AC3E}">
        <p14:creationId xmlns:p14="http://schemas.microsoft.com/office/powerpoint/2010/main" val="3821577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Today my primary device is a Lumia 950 xl, running Windows Phone 10 with a voice and text SIM (including unlimited 4G data); used for music and podcast playback, tracking my cycle commute into work with Adidas </a:t>
            </a:r>
            <a:r>
              <a:rPr lang="en-GB" sz="1200" kern="1200" dirty="0" err="1" smtClean="0">
                <a:solidFill>
                  <a:schemeClr val="tx1"/>
                </a:solidFill>
                <a:effectLst/>
                <a:latin typeface="+mn-lt"/>
                <a:ea typeface="+mn-ea"/>
                <a:cs typeface="+mn-cs"/>
              </a:rPr>
              <a:t>miCoach</a:t>
            </a:r>
            <a:r>
              <a:rPr lang="en-GB" sz="1200" kern="1200" dirty="0" smtClean="0">
                <a:solidFill>
                  <a:schemeClr val="tx1"/>
                </a:solidFill>
                <a:effectLst/>
                <a:latin typeface="+mn-lt"/>
                <a:ea typeface="+mn-ea"/>
                <a:cs typeface="+mn-cs"/>
              </a:rPr>
              <a:t>, e-mails and messaging, and reading my digital copy of The Economist.  </a:t>
            </a:r>
          </a:p>
          <a:p>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My secondary device is an iPad Mini 2, running iOS 9, with a 4G data SIM; this tracks my commute using </a:t>
            </a:r>
            <a:r>
              <a:rPr lang="en-GB" sz="1200" kern="1200" dirty="0" err="1" smtClean="0">
                <a:solidFill>
                  <a:schemeClr val="tx1"/>
                </a:solidFill>
                <a:effectLst/>
                <a:latin typeface="+mn-lt"/>
                <a:ea typeface="+mn-ea"/>
                <a:cs typeface="+mn-cs"/>
              </a:rPr>
              <a:t>Strava</a:t>
            </a:r>
            <a:r>
              <a:rPr lang="en-GB" sz="1200" kern="1200" dirty="0" smtClean="0">
                <a:solidFill>
                  <a:schemeClr val="tx1"/>
                </a:solidFill>
                <a:effectLst/>
                <a:latin typeface="+mn-lt"/>
                <a:ea typeface="+mn-ea"/>
                <a:cs typeface="+mn-cs"/>
              </a:rPr>
              <a:t> (not available for Windows Phone) as well as running BBC iPlayer.</a:t>
            </a:r>
          </a:p>
          <a:p>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I also have a </a:t>
            </a:r>
            <a:r>
              <a:rPr lang="en-GB" sz="1200" kern="1200" dirty="0" err="1" smtClean="0">
                <a:solidFill>
                  <a:schemeClr val="tx1"/>
                </a:solidFill>
                <a:effectLst/>
                <a:latin typeface="+mn-lt"/>
                <a:ea typeface="+mn-ea"/>
                <a:cs typeface="+mn-cs"/>
              </a:rPr>
              <a:t>WiFi</a:t>
            </a:r>
            <a:r>
              <a:rPr lang="en-GB" sz="1200" kern="1200" dirty="0" smtClean="0">
                <a:solidFill>
                  <a:schemeClr val="tx1"/>
                </a:solidFill>
                <a:effectLst/>
                <a:latin typeface="+mn-lt"/>
                <a:ea typeface="+mn-ea"/>
                <a:cs typeface="+mn-cs"/>
              </a:rPr>
              <a:t> only Nexus 9 running Android 6.0.1 (Marshmallow), as well as an old Acer S500 mobile running Jellybean.  These are normally left in the office.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 long winded introduction, but I hope it provides some context, including my experience of using the ‘same’ app on different devices where the publisher does not necessarily provide the same functionality in terms of local storage.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F9C49D-BA6F-4695-93F7-B65354158EE7}" type="slidenum">
              <a:rPr lang="en-GB" smtClean="0"/>
              <a:t>4</a:t>
            </a:fld>
            <a:endParaRPr lang="en-GB"/>
          </a:p>
        </p:txBody>
      </p:sp>
    </p:spTree>
    <p:extLst>
      <p:ext uri="{BB962C8B-B14F-4D97-AF65-F5344CB8AC3E}">
        <p14:creationId xmlns:p14="http://schemas.microsoft.com/office/powerpoint/2010/main" val="418848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5</a:t>
            </a:fld>
            <a:endParaRPr lang="en-GB"/>
          </a:p>
        </p:txBody>
      </p:sp>
    </p:spTree>
    <p:extLst>
      <p:ext uri="{BB962C8B-B14F-4D97-AF65-F5344CB8AC3E}">
        <p14:creationId xmlns:p14="http://schemas.microsoft.com/office/powerpoint/2010/main" val="2725303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The messaging and social networks are fine examples of hybrid apps.  They cache content offline, such as news feeds and message history which are really handy if you have lost your data connection.  However, they quickly become stale if you remain offline and cannot download new content.  </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Messaging applications often rely on immediacy.  If you are updating your location on Foursquare or want to upload a new photo to Instagram, you really are going to want to be online.</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F9C49D-BA6F-4695-93F7-B65354158EE7}" type="slidenum">
              <a:rPr lang="en-GB" smtClean="0"/>
              <a:t>6</a:t>
            </a:fld>
            <a:endParaRPr lang="en-GB"/>
          </a:p>
        </p:txBody>
      </p:sp>
    </p:spTree>
    <p:extLst>
      <p:ext uri="{BB962C8B-B14F-4D97-AF65-F5344CB8AC3E}">
        <p14:creationId xmlns:p14="http://schemas.microsoft.com/office/powerpoint/2010/main" val="2608041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If you are going to use Uber to catch a taxi, the app has to be online.  The entire purpose of Uber, finding a nearby taxi, requires being online to communicate between the rider and the driver.  </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Uber app for riders has no local storage. If you want to view journey histories, you must be online.  Editing your profile and adding payment options, all requires a data connection.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F9C49D-BA6F-4695-93F7-B65354158EE7}" type="slidenum">
              <a:rPr lang="en-GB" smtClean="0"/>
              <a:t>7</a:t>
            </a:fld>
            <a:endParaRPr lang="en-GB"/>
          </a:p>
        </p:txBody>
      </p:sp>
    </p:spTree>
    <p:extLst>
      <p:ext uri="{BB962C8B-B14F-4D97-AF65-F5344CB8AC3E}">
        <p14:creationId xmlns:p14="http://schemas.microsoft.com/office/powerpoint/2010/main" val="1251127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Very few apps survive solely on locally cached data.  Amazon Kindle or magazine apps like The Economist are designed to download content for the purpose of offline browsing.  This is incredibly useful when you might be on holiday where you might not have access to a mobile data connection, or rather, an affordable mobile data connection.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One of the apps that leverages local data is HERE maps for Windows Phone (and now iOS and Android).  Not only can an entire country be downloaded for later use, but navigation is available while offline.  This is a legacy from the Nokia acquisition of </a:t>
            </a:r>
            <a:r>
              <a:rPr lang="en-GB" sz="1200" kern="1200" dirty="0" err="1" smtClean="0">
                <a:solidFill>
                  <a:schemeClr val="tx1"/>
                </a:solidFill>
                <a:effectLst/>
                <a:latin typeface="+mn-lt"/>
                <a:ea typeface="+mn-ea"/>
                <a:cs typeface="+mn-cs"/>
              </a:rPr>
              <a:t>Navteq</a:t>
            </a:r>
            <a:r>
              <a:rPr lang="en-GB" sz="1200" kern="1200" dirty="0" smtClean="0">
                <a:solidFill>
                  <a:schemeClr val="tx1"/>
                </a:solidFill>
                <a:effectLst/>
                <a:latin typeface="+mn-lt"/>
                <a:ea typeface="+mn-ea"/>
                <a:cs typeface="+mn-cs"/>
              </a:rPr>
              <a:t> which provided in car satellite navigation technology when no online capability was available.</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In comparison Google Maps started as an online offering which only recently supported offline use.</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F9C49D-BA6F-4695-93F7-B65354158EE7}" type="slidenum">
              <a:rPr lang="en-GB" smtClean="0"/>
              <a:t>8</a:t>
            </a:fld>
            <a:endParaRPr lang="en-GB"/>
          </a:p>
        </p:txBody>
      </p:sp>
    </p:spTree>
    <p:extLst>
      <p:ext uri="{BB962C8B-B14F-4D97-AF65-F5344CB8AC3E}">
        <p14:creationId xmlns:p14="http://schemas.microsoft.com/office/powerpoint/2010/main" val="1585626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As an example of real world local storage issues, consider a recent trip I made to Seattle, in the US.  Both my SIMs are on the Three network, who include the US as a ‘Feel at Home’ country which meant my UK phone contracts came with me to the US.  That meant pretty much free data allowance on both the phone and the iPad, but even then, local storage mattered.</a:t>
            </a:r>
          </a:p>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9</a:t>
            </a:fld>
            <a:endParaRPr lang="en-GB"/>
          </a:p>
        </p:txBody>
      </p:sp>
    </p:spTree>
    <p:extLst>
      <p:ext uri="{BB962C8B-B14F-4D97-AF65-F5344CB8AC3E}">
        <p14:creationId xmlns:p14="http://schemas.microsoft.com/office/powerpoint/2010/main" val="3740285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7" name="Rectangle 16"/>
          <p:cNvSpPr/>
          <p:nvPr userDrawn="1"/>
        </p:nvSpPr>
        <p:spPr>
          <a:xfrm>
            <a:off x="0" y="0"/>
            <a:ext cx="12192000" cy="6858000"/>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175B4"/>
              </a:solidFill>
              <a:latin typeface="+mn-lt"/>
            </a:endParaRPr>
          </a:p>
        </p:txBody>
      </p:sp>
      <p:pic>
        <p:nvPicPr>
          <p:cNvPr id="18" name="Picture 17" descr="hudle_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91510" y="2085555"/>
            <a:ext cx="7298388" cy="1899781"/>
          </a:xfrm>
          <a:prstGeom prst="rect">
            <a:avLst/>
          </a:prstGeom>
        </p:spPr>
      </p:pic>
      <p:sp>
        <p:nvSpPr>
          <p:cNvPr id="3" name="Subtitle 2"/>
          <p:cNvSpPr>
            <a:spLocks noGrp="1"/>
          </p:cNvSpPr>
          <p:nvPr>
            <p:ph type="subTitle" idx="1" hasCustomPrompt="1"/>
          </p:nvPr>
        </p:nvSpPr>
        <p:spPr>
          <a:xfrm>
            <a:off x="334592" y="4915199"/>
            <a:ext cx="9490052" cy="1655762"/>
          </a:xfrm>
          <a:prstGeom prst="rect">
            <a:avLst/>
          </a:prstGeom>
        </p:spPr>
        <p:txBody>
          <a:bodyPr/>
          <a:lstStyle>
            <a:lvl1pPr marL="0" indent="0" algn="l">
              <a:buNone/>
              <a:defRPr sz="3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title here</a:t>
            </a:r>
          </a:p>
          <a:p>
            <a:endParaRPr lang="en-US" dirty="0"/>
          </a:p>
        </p:txBody>
      </p:sp>
    </p:spTree>
    <p:extLst>
      <p:ext uri="{BB962C8B-B14F-4D97-AF65-F5344CB8AC3E}">
        <p14:creationId xmlns:p14="http://schemas.microsoft.com/office/powerpoint/2010/main" val="250651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39" y="365125"/>
            <a:ext cx="10838161" cy="886159"/>
          </a:xfrm>
          <a:prstGeom prst="rect">
            <a:avLst/>
          </a:prstGeom>
        </p:spPr>
        <p:txBody>
          <a:bodyPr>
            <a:normAutofit/>
          </a:bodyPr>
          <a:lstStyle>
            <a:lvl1pPr>
              <a:defRPr sz="4400"/>
            </a:lvl1pPr>
          </a:lstStyle>
          <a:p>
            <a:r>
              <a:rPr lang="en-US" dirty="0"/>
              <a:t>Click to edit agenda</a:t>
            </a:r>
          </a:p>
        </p:txBody>
      </p:sp>
      <p:sp>
        <p:nvSpPr>
          <p:cNvPr id="3" name="Content Placeholder 2"/>
          <p:cNvSpPr>
            <a:spLocks noGrp="1"/>
          </p:cNvSpPr>
          <p:nvPr>
            <p:ph idx="1"/>
          </p:nvPr>
        </p:nvSpPr>
        <p:spPr>
          <a:xfrm>
            <a:off x="515639" y="1575685"/>
            <a:ext cx="6943939" cy="4330102"/>
          </a:xfrm>
          <a:prstGeom prst="rect">
            <a:avLst/>
          </a:prstGeom>
        </p:spPr>
        <p:txBody>
          <a:bodyPr/>
          <a:lstStyle>
            <a:lvl1pPr>
              <a:defRPr sz="2200"/>
            </a:lvl1pPr>
            <a:lvl2pPr>
              <a:defRPr sz="2000"/>
            </a:lvl2pPr>
            <a:lvl3pPr>
              <a:defRPr sz="18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professional-service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88497" y="1695361"/>
            <a:ext cx="3261650" cy="3261650"/>
          </a:xfrm>
          <a:prstGeom prst="rect">
            <a:avLst/>
          </a:prstGeom>
        </p:spPr>
      </p:pic>
    </p:spTree>
    <p:extLst>
      <p:ext uri="{BB962C8B-B14F-4D97-AF65-F5344CB8AC3E}">
        <p14:creationId xmlns:p14="http://schemas.microsoft.com/office/powerpoint/2010/main" val="1198485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Main Body Text ">
    <p:spTree>
      <p:nvGrpSpPr>
        <p:cNvPr id="1" name=""/>
        <p:cNvGrpSpPr/>
        <p:nvPr/>
      </p:nvGrpSpPr>
      <p:grpSpPr>
        <a:xfrm>
          <a:off x="0" y="0"/>
          <a:ext cx="0" cy="0"/>
          <a:chOff x="0" y="0"/>
          <a:chExt cx="0" cy="0"/>
        </a:xfrm>
      </p:grpSpPr>
      <p:sp>
        <p:nvSpPr>
          <p:cNvPr id="2" name="Title 1"/>
          <p:cNvSpPr>
            <a:spLocks noGrp="1"/>
          </p:cNvSpPr>
          <p:nvPr>
            <p:ph type="title"/>
          </p:nvPr>
        </p:nvSpPr>
        <p:spPr>
          <a:xfrm>
            <a:off x="515639" y="365125"/>
            <a:ext cx="10838161" cy="886159"/>
          </a:xfrm>
          <a:prstGeom prst="rect">
            <a:avLst/>
          </a:prstGeom>
        </p:spPr>
        <p:txBody>
          <a:bodyPr>
            <a:normAutofit/>
          </a:bodyPr>
          <a:lstStyle>
            <a:lvl1pPr>
              <a:defRPr sz="4400"/>
            </a:lvl1pPr>
          </a:lstStyle>
          <a:p>
            <a:r>
              <a:rPr lang="en-US"/>
              <a:t>Click to edit Master title style</a:t>
            </a:r>
            <a:endParaRPr lang="en-US" dirty="0"/>
          </a:p>
        </p:txBody>
      </p:sp>
      <p:sp>
        <p:nvSpPr>
          <p:cNvPr id="3" name="Content Placeholder 2"/>
          <p:cNvSpPr>
            <a:spLocks noGrp="1"/>
          </p:cNvSpPr>
          <p:nvPr>
            <p:ph idx="1"/>
          </p:nvPr>
        </p:nvSpPr>
        <p:spPr>
          <a:xfrm>
            <a:off x="515639" y="1575685"/>
            <a:ext cx="10838161" cy="4330102"/>
          </a:xfrm>
          <a:prstGeom prst="rect">
            <a:avLst/>
          </a:prstGeom>
        </p:spPr>
        <p:txBody>
          <a:bodyPr/>
          <a:lstStyle>
            <a:lvl1pPr>
              <a:defRPr sz="2200"/>
            </a:lvl1pPr>
            <a:lvl2pPr>
              <a:defRPr sz="2000"/>
            </a:lvl2pPr>
            <a:lvl3pPr>
              <a:defRPr sz="18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941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dy Text &amp; Graphic">
    <p:spTree>
      <p:nvGrpSpPr>
        <p:cNvPr id="1" name=""/>
        <p:cNvGrpSpPr/>
        <p:nvPr/>
      </p:nvGrpSpPr>
      <p:grpSpPr>
        <a:xfrm>
          <a:off x="0" y="0"/>
          <a:ext cx="0" cy="0"/>
          <a:chOff x="0" y="0"/>
          <a:chExt cx="0" cy="0"/>
        </a:xfrm>
      </p:grpSpPr>
      <p:sp>
        <p:nvSpPr>
          <p:cNvPr id="2" name="Title 1"/>
          <p:cNvSpPr>
            <a:spLocks noGrp="1"/>
          </p:cNvSpPr>
          <p:nvPr>
            <p:ph type="title"/>
          </p:nvPr>
        </p:nvSpPr>
        <p:spPr>
          <a:xfrm>
            <a:off x="515639" y="365125"/>
            <a:ext cx="10838161" cy="886159"/>
          </a:xfrm>
          <a:prstGeom prst="rect">
            <a:avLst/>
          </a:prstGeom>
        </p:spPr>
        <p:txBody>
          <a:bodyPr>
            <a:normAutofit/>
          </a:bodyPr>
          <a:lstStyle>
            <a:lvl1pPr>
              <a:defRPr sz="4400"/>
            </a:lvl1pPr>
          </a:lstStyle>
          <a:p>
            <a:r>
              <a:rPr lang="en-US"/>
              <a:t>Click to edit Master title style</a:t>
            </a:r>
            <a:endParaRPr lang="en-US" dirty="0"/>
          </a:p>
        </p:txBody>
      </p:sp>
      <p:sp>
        <p:nvSpPr>
          <p:cNvPr id="3" name="Content Placeholder 2"/>
          <p:cNvSpPr>
            <a:spLocks noGrp="1"/>
          </p:cNvSpPr>
          <p:nvPr>
            <p:ph idx="1"/>
          </p:nvPr>
        </p:nvSpPr>
        <p:spPr>
          <a:xfrm>
            <a:off x="515640" y="1575685"/>
            <a:ext cx="5252644" cy="4330102"/>
          </a:xfrm>
          <a:prstGeom prst="rect">
            <a:avLst/>
          </a:prstGeom>
        </p:spPr>
        <p:txBody>
          <a:bodyPr/>
          <a:lstStyle>
            <a:lvl1pPr>
              <a:defRPr sz="2200"/>
            </a:lvl1pPr>
            <a:lvl2pPr>
              <a:defRPr sz="2000"/>
            </a:lvl2pPr>
            <a:lvl3pPr>
              <a:defRPr sz="18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idx="10"/>
          </p:nvPr>
        </p:nvSpPr>
        <p:spPr>
          <a:xfrm>
            <a:off x="6153293" y="1575685"/>
            <a:ext cx="5200507" cy="4330102"/>
          </a:xfrm>
          <a:prstGeom prst="rect">
            <a:avLst/>
          </a:prstGeom>
        </p:spPr>
        <p:txBody>
          <a:bodyPr anchor="ctr"/>
          <a:lstStyle>
            <a:lvl1pPr marL="0" indent="0" algn="ctr">
              <a:buNone/>
              <a:defRPr sz="2200"/>
            </a:lvl1pPr>
            <a:lvl2pPr>
              <a:defRPr sz="2000"/>
            </a:lvl2pPr>
            <a:lvl3pPr>
              <a:defRPr sz="1800"/>
            </a:lvl3pPr>
          </a:lstStyle>
          <a:p>
            <a:pPr lvl="0"/>
            <a:r>
              <a:rPr lang="en-US"/>
              <a:t>Edit Master text styles</a:t>
            </a:r>
          </a:p>
        </p:txBody>
      </p:sp>
    </p:spTree>
    <p:extLst>
      <p:ext uri="{BB962C8B-B14F-4D97-AF65-F5344CB8AC3E}">
        <p14:creationId xmlns:p14="http://schemas.microsoft.com/office/powerpoint/2010/main" val="2750157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 Text Block">
    <p:spTree>
      <p:nvGrpSpPr>
        <p:cNvPr id="1" name=""/>
        <p:cNvGrpSpPr/>
        <p:nvPr/>
      </p:nvGrpSpPr>
      <p:grpSpPr>
        <a:xfrm>
          <a:off x="0" y="0"/>
          <a:ext cx="0" cy="0"/>
          <a:chOff x="0" y="0"/>
          <a:chExt cx="0" cy="0"/>
        </a:xfrm>
      </p:grpSpPr>
      <p:sp>
        <p:nvSpPr>
          <p:cNvPr id="17" name="Rectangle 16"/>
          <p:cNvSpPr/>
          <p:nvPr userDrawn="1"/>
        </p:nvSpPr>
        <p:spPr>
          <a:xfrm>
            <a:off x="0" y="0"/>
            <a:ext cx="12192000" cy="613954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175B4"/>
              </a:solidFill>
              <a:latin typeface="+mn-lt"/>
            </a:endParaRPr>
          </a:p>
        </p:txBody>
      </p:sp>
      <p:sp>
        <p:nvSpPr>
          <p:cNvPr id="3" name="Subtitle 2"/>
          <p:cNvSpPr>
            <a:spLocks noGrp="1"/>
          </p:cNvSpPr>
          <p:nvPr>
            <p:ph type="subTitle" idx="1" hasCustomPrompt="1"/>
          </p:nvPr>
        </p:nvSpPr>
        <p:spPr>
          <a:xfrm>
            <a:off x="515639" y="1278223"/>
            <a:ext cx="9088997" cy="2998143"/>
          </a:xfrm>
          <a:prstGeom prst="rect">
            <a:avLst/>
          </a:prstGeom>
        </p:spPr>
        <p:txBody>
          <a:bodyPr anchor="ctr">
            <a:normAutofit/>
          </a:bodyPr>
          <a:lstStyle>
            <a:lvl1pPr marL="0" indent="0" algn="l">
              <a:buNone/>
              <a:defRPr sz="4400" b="1"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Break or Text Block]</a:t>
            </a:r>
          </a:p>
        </p:txBody>
      </p:sp>
    </p:spTree>
    <p:extLst>
      <p:ext uri="{BB962C8B-B14F-4D97-AF65-F5344CB8AC3E}">
        <p14:creationId xmlns:p14="http://schemas.microsoft.com/office/powerpoint/2010/main" val="1779922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lock ">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5639" y="385011"/>
            <a:ext cx="10838161" cy="5520776"/>
          </a:xfrm>
          <a:prstGeom prst="rect">
            <a:avLst/>
          </a:prstGeom>
        </p:spPr>
        <p:txBody>
          <a:bodyPr anchor="ctr"/>
          <a:lstStyle>
            <a:lvl1pPr marL="0" indent="0">
              <a:buNone/>
              <a:defRPr sz="4400"/>
            </a:lvl1pPr>
            <a:lvl2pPr>
              <a:defRPr sz="2000"/>
            </a:lvl2pPr>
            <a:lvl3pPr>
              <a:defRPr sz="1800"/>
            </a:lvl3pPr>
          </a:lstStyle>
          <a:p>
            <a:pPr lvl="0"/>
            <a:r>
              <a:rPr lang="en-US" dirty="0"/>
              <a:t>[Text Block]</a:t>
            </a:r>
          </a:p>
        </p:txBody>
      </p:sp>
    </p:spTree>
    <p:extLst>
      <p:ext uri="{BB962C8B-B14F-4D97-AF65-F5344CB8AC3E}">
        <p14:creationId xmlns:p14="http://schemas.microsoft.com/office/powerpoint/2010/main" val="37478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Graphic with Headline">
    <p:spTree>
      <p:nvGrpSpPr>
        <p:cNvPr id="1" name=""/>
        <p:cNvGrpSpPr/>
        <p:nvPr/>
      </p:nvGrpSpPr>
      <p:grpSpPr>
        <a:xfrm>
          <a:off x="0" y="0"/>
          <a:ext cx="0" cy="0"/>
          <a:chOff x="0" y="0"/>
          <a:chExt cx="0" cy="0"/>
        </a:xfrm>
      </p:grpSpPr>
      <p:sp>
        <p:nvSpPr>
          <p:cNvPr id="2" name="Title 1"/>
          <p:cNvSpPr>
            <a:spLocks noGrp="1"/>
          </p:cNvSpPr>
          <p:nvPr>
            <p:ph type="title"/>
          </p:nvPr>
        </p:nvSpPr>
        <p:spPr>
          <a:xfrm>
            <a:off x="515639" y="365125"/>
            <a:ext cx="10838161" cy="886159"/>
          </a:xfrm>
          <a:prstGeom prst="rect">
            <a:avLst/>
          </a:prstGeom>
        </p:spPr>
        <p:txBody>
          <a:bodyPr>
            <a:normAutofit/>
          </a:bodyPr>
          <a:lstStyle>
            <a:lvl1pPr>
              <a:defRPr sz="4400"/>
            </a:lvl1pPr>
          </a:lstStyle>
          <a:p>
            <a:r>
              <a:rPr lang="en-US"/>
              <a:t>Click to edit Master title style</a:t>
            </a:r>
            <a:endParaRPr lang="en-US" dirty="0"/>
          </a:p>
        </p:txBody>
      </p:sp>
      <p:sp>
        <p:nvSpPr>
          <p:cNvPr id="3" name="Content Placeholder 2"/>
          <p:cNvSpPr>
            <a:spLocks noGrp="1"/>
          </p:cNvSpPr>
          <p:nvPr>
            <p:ph idx="1"/>
          </p:nvPr>
        </p:nvSpPr>
        <p:spPr>
          <a:xfrm>
            <a:off x="515639" y="1575685"/>
            <a:ext cx="10838161" cy="4330102"/>
          </a:xfrm>
          <a:prstGeom prst="rect">
            <a:avLst/>
          </a:prstGeom>
        </p:spPr>
        <p:txBody>
          <a:bodyPr anchor="ctr"/>
          <a:lstStyle>
            <a:lvl1pPr marL="0" indent="0" algn="ctr">
              <a:buNone/>
              <a:defRPr sz="2200"/>
            </a:lvl1pPr>
            <a:lvl2pPr>
              <a:defRPr sz="2000"/>
            </a:lvl2pPr>
            <a:lvl3pPr>
              <a:defRPr sz="1800"/>
            </a:lvl3pPr>
          </a:lstStyle>
          <a:p>
            <a:pPr lvl="0"/>
            <a:r>
              <a:rPr lang="en-US"/>
              <a:t>Edit Master text styles</a:t>
            </a:r>
          </a:p>
        </p:txBody>
      </p:sp>
    </p:spTree>
    <p:extLst>
      <p:ext uri="{BB962C8B-B14F-4D97-AF65-F5344CB8AC3E}">
        <p14:creationId xmlns:p14="http://schemas.microsoft.com/office/powerpoint/2010/main" val="3565958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Page Graphic">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2192000" cy="6118917"/>
          </a:xfrm>
          <a:prstGeom prst="rect">
            <a:avLst/>
          </a:prstGeom>
        </p:spPr>
        <p:txBody>
          <a:bodyPr anchor="ctr"/>
          <a:lstStyle>
            <a:lvl1pPr marL="0" indent="0" algn="ctr">
              <a:buNone/>
              <a:defRPr sz="2200"/>
            </a:lvl1pPr>
            <a:lvl2pPr>
              <a:defRPr sz="2000"/>
            </a:lvl2pPr>
            <a:lvl3pPr>
              <a:defRPr sz="1800"/>
            </a:lvl3pPr>
          </a:lstStyle>
          <a:p>
            <a:pPr lvl="0"/>
            <a:r>
              <a:rPr lang="en-US"/>
              <a:t>Edit Master text styles</a:t>
            </a:r>
          </a:p>
        </p:txBody>
      </p:sp>
    </p:spTree>
    <p:extLst>
      <p:ext uri="{BB962C8B-B14F-4D97-AF65-F5344CB8AC3E}">
        <p14:creationId xmlns:p14="http://schemas.microsoft.com/office/powerpoint/2010/main" val="341389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17" name="Rectangle 16"/>
          <p:cNvSpPr/>
          <p:nvPr userDrawn="1"/>
        </p:nvSpPr>
        <p:spPr>
          <a:xfrm>
            <a:off x="0" y="0"/>
            <a:ext cx="12192000" cy="613954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175B4"/>
              </a:solidFill>
              <a:latin typeface="Arial" panose="020B0604020202020204" pitchFamily="34" charset="0"/>
              <a:cs typeface="Arial" panose="020B0604020202020204" pitchFamily="34" charset="0"/>
            </a:endParaRPr>
          </a:p>
        </p:txBody>
      </p:sp>
      <p:sp>
        <p:nvSpPr>
          <p:cNvPr id="4" name="TextBox 3"/>
          <p:cNvSpPr txBox="1"/>
          <p:nvPr userDrawn="1"/>
        </p:nvSpPr>
        <p:spPr>
          <a:xfrm>
            <a:off x="791818" y="1319077"/>
            <a:ext cx="8307572" cy="5036828"/>
          </a:xfrm>
          <a:prstGeom prst="rect">
            <a:avLst/>
          </a:prstGeom>
          <a:noFill/>
        </p:spPr>
        <p:txBody>
          <a:bodyPr wrap="square" rtlCol="0">
            <a:spAutoFit/>
          </a:bodyPr>
          <a:lstStyle/>
          <a:p>
            <a:r>
              <a:rPr lang="en-US" sz="4400" b="0" dirty="0">
                <a:solidFill>
                  <a:schemeClr val="bg1"/>
                </a:solidFill>
                <a:latin typeface="Arial" panose="020B0604020202020204" pitchFamily="34" charset="0"/>
                <a:cs typeface="Arial" panose="020B0604020202020204" pitchFamily="34" charset="0"/>
              </a:rPr>
              <a:t>huddle.com</a:t>
            </a:r>
          </a:p>
          <a:p>
            <a:endParaRPr lang="en-US" sz="2933" b="0" dirty="0">
              <a:solidFill>
                <a:schemeClr val="bg1"/>
              </a:solidFill>
              <a:latin typeface="Arial" panose="020B0604020202020204" pitchFamily="34" charset="0"/>
              <a:cs typeface="Arial" panose="020B0604020202020204" pitchFamily="34" charset="0"/>
            </a:endParaRPr>
          </a:p>
          <a:p>
            <a:r>
              <a:rPr lang="en-US" sz="2933" b="0" dirty="0">
                <a:solidFill>
                  <a:schemeClr val="bg1"/>
                </a:solidFill>
                <a:latin typeface="Arial" panose="020B0604020202020204" pitchFamily="34" charset="0"/>
                <a:cs typeface="Arial" panose="020B0604020202020204" pitchFamily="34" charset="0"/>
              </a:rPr>
              <a:t>     @huddle</a:t>
            </a:r>
          </a:p>
          <a:p>
            <a:endParaRPr lang="en-US" sz="2933" b="0" dirty="0">
              <a:solidFill>
                <a:schemeClr val="bg1"/>
              </a:solidFill>
              <a:latin typeface="Arial" panose="020B0604020202020204" pitchFamily="34" charset="0"/>
              <a:cs typeface="Arial" panose="020B0604020202020204" pitchFamily="34" charset="0"/>
            </a:endParaRPr>
          </a:p>
          <a:p>
            <a:endParaRPr lang="en-US" sz="2933" b="0" dirty="0">
              <a:solidFill>
                <a:schemeClr val="bg1"/>
              </a:solidFill>
              <a:latin typeface="Arial" panose="020B0604020202020204" pitchFamily="34" charset="0"/>
              <a:cs typeface="Arial" panose="020B0604020202020204" pitchFamily="34" charset="0"/>
            </a:endParaRPr>
          </a:p>
          <a:p>
            <a:endParaRPr lang="en-US" sz="5333" b="1" dirty="0">
              <a:solidFill>
                <a:schemeClr val="bg1"/>
              </a:solidFill>
              <a:latin typeface="Arial" panose="020B0604020202020204" pitchFamily="34" charset="0"/>
              <a:cs typeface="Arial" panose="020B0604020202020204" pitchFamily="34" charset="0"/>
            </a:endParaRPr>
          </a:p>
          <a:p>
            <a:endParaRPr lang="en-US" sz="5333" b="1" dirty="0">
              <a:solidFill>
                <a:schemeClr val="bg1"/>
              </a:solidFill>
              <a:latin typeface="Arial" panose="020B0604020202020204" pitchFamily="34" charset="0"/>
              <a:cs typeface="Arial" panose="020B0604020202020204" pitchFamily="34" charset="0"/>
            </a:endParaRPr>
          </a:p>
          <a:p>
            <a:endParaRPr lang="en-US" sz="5333" b="1" dirty="0">
              <a:solidFill>
                <a:schemeClr val="bg1"/>
              </a:solidFill>
              <a:latin typeface="Arial" panose="020B0604020202020204" pitchFamily="34" charset="0"/>
              <a:cs typeface="Arial" panose="020B0604020202020204" pitchFamily="34" charset="0"/>
            </a:endParaRPr>
          </a:p>
        </p:txBody>
      </p:sp>
      <p:sp>
        <p:nvSpPr>
          <p:cNvPr id="5" name="Text Box 2"/>
          <p:cNvSpPr txBox="1">
            <a:spLocks noChangeArrowheads="1"/>
          </p:cNvSpPr>
          <p:nvPr userDrawn="1"/>
        </p:nvSpPr>
        <p:spPr bwMode="auto">
          <a:xfrm>
            <a:off x="8647515" y="183537"/>
            <a:ext cx="3244427" cy="1045414"/>
          </a:xfrm>
          <a:prstGeom prst="rect">
            <a:avLst/>
          </a:prstGeom>
          <a:noFill/>
          <a:ln w="9525">
            <a:noFill/>
            <a:miter lim="800000"/>
            <a:headEnd/>
            <a:tailEnd/>
          </a:ln>
        </p:spPr>
        <p:txBody>
          <a:bodyPr rot="0" vert="horz" wrap="square" lIns="121920" tIns="60960" rIns="121920" bIns="60960" anchor="t" anchorCtr="0">
            <a:spAutoFit/>
          </a:bodyPr>
          <a:lstStyle/>
          <a:p>
            <a:pPr algn="r">
              <a:lnSpc>
                <a:spcPct val="107000"/>
              </a:lnSpc>
              <a:spcBef>
                <a:spcPts val="800"/>
              </a:spcBef>
              <a:spcAft>
                <a:spcPts val="0"/>
              </a:spcAft>
            </a:pPr>
            <a:r>
              <a:rPr lang="en-US" sz="933" b="1" dirty="0">
                <a:solidFill>
                  <a:srgbClr val="FFFFFF"/>
                </a:solidFill>
                <a:effectLst/>
                <a:latin typeface="Arial" panose="020B0604020202020204" pitchFamily="34" charset="0"/>
                <a:ea typeface="Calibri" panose="020F0502020204030204" pitchFamily="34" charset="0"/>
                <a:cs typeface="Arial" panose="020B0604020202020204" pitchFamily="34" charset="0"/>
              </a:rPr>
              <a:t>London</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2</a:t>
            </a:r>
            <a:r>
              <a:rPr lang="en-US" sz="933" baseline="30000" dirty="0">
                <a:solidFill>
                  <a:srgbClr val="FFFFFF"/>
                </a:solidFill>
                <a:effectLst/>
                <a:latin typeface="Arial" panose="020B0604020202020204" pitchFamily="34" charset="0"/>
                <a:ea typeface="Calibri" panose="020F0502020204030204" pitchFamily="34" charset="0"/>
                <a:cs typeface="Arial" panose="020B0604020202020204" pitchFamily="34" charset="0"/>
              </a:rPr>
              <a:t>nd</a:t>
            </a: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 Floor, Aldgate Tower</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2 Leman Street</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London, E1 8FA</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6" name="Text Box 2"/>
          <p:cNvSpPr txBox="1">
            <a:spLocks noChangeArrowheads="1"/>
          </p:cNvSpPr>
          <p:nvPr userDrawn="1"/>
        </p:nvSpPr>
        <p:spPr bwMode="auto">
          <a:xfrm>
            <a:off x="8647515" y="3935113"/>
            <a:ext cx="3244427" cy="1045414"/>
          </a:xfrm>
          <a:prstGeom prst="rect">
            <a:avLst/>
          </a:prstGeom>
          <a:noFill/>
          <a:ln w="9525">
            <a:noFill/>
            <a:miter lim="800000"/>
            <a:headEnd/>
            <a:tailEnd/>
          </a:ln>
        </p:spPr>
        <p:txBody>
          <a:bodyPr rot="0" vert="horz" wrap="square" lIns="121920" tIns="60960" rIns="121920" bIns="60960" anchor="t" anchorCtr="0">
            <a:spAutoFit/>
          </a:bodyPr>
          <a:lstStyle/>
          <a:p>
            <a:pPr algn="r">
              <a:lnSpc>
                <a:spcPct val="107000"/>
              </a:lnSpc>
              <a:spcBef>
                <a:spcPts val="800"/>
              </a:spcBef>
              <a:spcAft>
                <a:spcPts val="0"/>
              </a:spcAft>
            </a:pPr>
            <a:r>
              <a:rPr lang="en-US" sz="933" b="1" dirty="0">
                <a:solidFill>
                  <a:srgbClr val="FFFFFF"/>
                </a:solidFill>
                <a:effectLst/>
                <a:latin typeface="Arial" panose="020B0604020202020204" pitchFamily="34" charset="0"/>
                <a:ea typeface="Calibri" panose="020F0502020204030204" pitchFamily="34" charset="0"/>
                <a:cs typeface="Arial" panose="020B0604020202020204" pitchFamily="34" charset="0"/>
              </a:rPr>
              <a:t>New York</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315 W 36</a:t>
            </a:r>
            <a:r>
              <a:rPr lang="en-US" sz="933" baseline="30000" dirty="0">
                <a:solidFill>
                  <a:srgbClr val="FFFFFF"/>
                </a:solidFill>
                <a:effectLst/>
                <a:latin typeface="Arial" panose="020B0604020202020204" pitchFamily="34" charset="0"/>
                <a:ea typeface="Calibri" panose="020F0502020204030204" pitchFamily="34" charset="0"/>
                <a:cs typeface="Arial" panose="020B0604020202020204" pitchFamily="34" charset="0"/>
              </a:rPr>
              <a:t>th</a:t>
            </a: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 Street</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New York</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NY, 10018</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Text Box 2"/>
          <p:cNvSpPr txBox="1">
            <a:spLocks noChangeArrowheads="1"/>
          </p:cNvSpPr>
          <p:nvPr userDrawn="1"/>
        </p:nvSpPr>
        <p:spPr bwMode="auto">
          <a:xfrm>
            <a:off x="8647515" y="2684588"/>
            <a:ext cx="3244427" cy="1045414"/>
          </a:xfrm>
          <a:prstGeom prst="rect">
            <a:avLst/>
          </a:prstGeom>
          <a:noFill/>
          <a:ln w="9525">
            <a:noFill/>
            <a:miter lim="800000"/>
            <a:headEnd/>
            <a:tailEnd/>
          </a:ln>
        </p:spPr>
        <p:txBody>
          <a:bodyPr rot="0" vert="horz" wrap="square" lIns="121920" tIns="60960" rIns="121920" bIns="60960" anchor="t" anchorCtr="0">
            <a:spAutoFit/>
          </a:bodyPr>
          <a:lstStyle/>
          <a:p>
            <a:pPr algn="r">
              <a:lnSpc>
                <a:spcPct val="107000"/>
              </a:lnSpc>
              <a:spcBef>
                <a:spcPts val="800"/>
              </a:spcBef>
              <a:spcAft>
                <a:spcPts val="0"/>
              </a:spcAft>
            </a:pPr>
            <a:r>
              <a:rPr lang="en-US" sz="933" b="1" dirty="0">
                <a:solidFill>
                  <a:srgbClr val="FFFFFF"/>
                </a:solidFill>
                <a:effectLst/>
                <a:latin typeface="Arial" panose="020B0604020202020204" pitchFamily="34" charset="0"/>
                <a:ea typeface="Calibri" panose="020F0502020204030204" pitchFamily="34" charset="0"/>
                <a:cs typeface="Arial" panose="020B0604020202020204" pitchFamily="34" charset="0"/>
              </a:rPr>
              <a:t>Washington DC</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7910 Woodmont Avenue #1250</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Bethesda</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MD, 20814</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8" name="Text Box 2"/>
          <p:cNvSpPr txBox="1">
            <a:spLocks noChangeArrowheads="1"/>
          </p:cNvSpPr>
          <p:nvPr userDrawn="1"/>
        </p:nvSpPr>
        <p:spPr bwMode="auto">
          <a:xfrm>
            <a:off x="8647515" y="1434062"/>
            <a:ext cx="3244427" cy="1045414"/>
          </a:xfrm>
          <a:prstGeom prst="rect">
            <a:avLst/>
          </a:prstGeom>
          <a:noFill/>
          <a:ln w="9525">
            <a:noFill/>
            <a:miter lim="800000"/>
            <a:headEnd/>
            <a:tailEnd/>
          </a:ln>
        </p:spPr>
        <p:txBody>
          <a:bodyPr rot="0" vert="horz" wrap="square" lIns="121920" tIns="60960" rIns="121920" bIns="60960" anchor="t" anchorCtr="0">
            <a:spAutoFit/>
          </a:bodyPr>
          <a:lstStyle/>
          <a:p>
            <a:pPr algn="r">
              <a:lnSpc>
                <a:spcPct val="107000"/>
              </a:lnSpc>
              <a:spcBef>
                <a:spcPts val="800"/>
              </a:spcBef>
              <a:spcAft>
                <a:spcPts val="0"/>
              </a:spcAft>
            </a:pPr>
            <a:r>
              <a:rPr lang="en-US" sz="933" b="1" dirty="0">
                <a:solidFill>
                  <a:srgbClr val="FFFFFF"/>
                </a:solidFill>
                <a:effectLst/>
                <a:latin typeface="Arial" panose="020B0604020202020204" pitchFamily="34" charset="0"/>
                <a:ea typeface="Calibri" panose="020F0502020204030204" pitchFamily="34" charset="0"/>
                <a:cs typeface="Arial" panose="020B0604020202020204" pitchFamily="34" charset="0"/>
              </a:rPr>
              <a:t>San Francisco</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835 Howard Street, 3</a:t>
            </a:r>
            <a:r>
              <a:rPr lang="en-US" sz="933" baseline="30000" dirty="0">
                <a:solidFill>
                  <a:srgbClr val="FFFFFF"/>
                </a:solidFill>
                <a:effectLst/>
                <a:latin typeface="Arial" panose="020B0604020202020204" pitchFamily="34" charset="0"/>
                <a:ea typeface="Calibri" panose="020F0502020204030204" pitchFamily="34" charset="0"/>
                <a:cs typeface="Arial" panose="020B0604020202020204" pitchFamily="34" charset="0"/>
              </a:rPr>
              <a:t>rd</a:t>
            </a: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 Floor</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San Francisco</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CA, 94103</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9" name="TextBox 8"/>
          <p:cNvSpPr txBox="1"/>
          <p:nvPr userDrawn="1"/>
        </p:nvSpPr>
        <p:spPr>
          <a:xfrm>
            <a:off x="824358" y="6406886"/>
            <a:ext cx="9268418" cy="246221"/>
          </a:xfrm>
          <a:prstGeom prst="rect">
            <a:avLst/>
          </a:prstGeom>
          <a:noFill/>
        </p:spPr>
        <p:txBody>
          <a:bodyPr wrap="square" rtlCol="0">
            <a:sp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500" kern="1200" dirty="0">
                <a:solidFill>
                  <a:schemeClr val="lt1"/>
                </a:solidFill>
                <a:effectLst/>
                <a:latin typeface="Arial" panose="020B0604020202020204" pitchFamily="34" charset="0"/>
                <a:ea typeface="+mn-ea"/>
                <a:cs typeface="Arial" panose="020B0604020202020204" pitchFamily="34" charset="0"/>
              </a:rPr>
              <a:t>Ninian Solutions Ltd (trading as Huddle) is registered in England &amp; Wales at</a:t>
            </a:r>
            <a:r>
              <a:rPr lang="en-US" sz="500" kern="1200" baseline="0" dirty="0">
                <a:solidFill>
                  <a:schemeClr val="lt1"/>
                </a:solidFill>
                <a:effectLst/>
                <a:latin typeface="Arial" panose="020B0604020202020204" pitchFamily="34" charset="0"/>
                <a:ea typeface="+mn-ea"/>
                <a:cs typeface="Arial" panose="020B0604020202020204" pitchFamily="34" charset="0"/>
              </a:rPr>
              <a:t> </a:t>
            </a:r>
            <a:r>
              <a:rPr lang="en-US" sz="500" kern="1200" dirty="0">
                <a:solidFill>
                  <a:schemeClr val="lt1"/>
                </a:solidFill>
                <a:effectLst/>
                <a:latin typeface="Arial" panose="020B0604020202020204" pitchFamily="34" charset="0"/>
                <a:ea typeface="+mn-ea"/>
                <a:cs typeface="Arial" panose="020B0604020202020204" pitchFamily="34" charset="0"/>
              </a:rPr>
              <a:t>Aldgate Tower,</a:t>
            </a:r>
            <a:r>
              <a:rPr lang="en-US" sz="500" kern="1200" baseline="0" dirty="0">
                <a:solidFill>
                  <a:schemeClr val="lt1"/>
                </a:solidFill>
                <a:effectLst/>
                <a:latin typeface="Arial" panose="020B0604020202020204" pitchFamily="34" charset="0"/>
                <a:ea typeface="+mn-ea"/>
                <a:cs typeface="Arial" panose="020B0604020202020204" pitchFamily="34" charset="0"/>
              </a:rPr>
              <a:t> 2 Leman Street</a:t>
            </a:r>
            <a:r>
              <a:rPr lang="en-US" sz="500" kern="1200" dirty="0">
                <a:solidFill>
                  <a:schemeClr val="lt1"/>
                </a:solidFill>
                <a:effectLst/>
                <a:latin typeface="Arial" panose="020B0604020202020204" pitchFamily="34" charset="0"/>
                <a:ea typeface="+mn-ea"/>
                <a:cs typeface="Arial" panose="020B0604020202020204" pitchFamily="34" charset="0"/>
              </a:rPr>
              <a:t>, London, UK (company number 05777111) and its U.S subsidiary Huddle </a:t>
            </a:r>
            <a:r>
              <a:rPr lang="en-US" sz="500" kern="1200" dirty="0" err="1">
                <a:solidFill>
                  <a:schemeClr val="lt1"/>
                </a:solidFill>
                <a:effectLst/>
                <a:latin typeface="Arial" panose="020B0604020202020204" pitchFamily="34" charset="0"/>
                <a:ea typeface="+mn-ea"/>
                <a:cs typeface="Arial" panose="020B0604020202020204" pitchFamily="34" charset="0"/>
              </a:rPr>
              <a:t>Inc</a:t>
            </a:r>
            <a:r>
              <a:rPr lang="en-US" sz="500" kern="1200" dirty="0">
                <a:solidFill>
                  <a:schemeClr val="lt1"/>
                </a:solidFill>
                <a:effectLst/>
                <a:latin typeface="Arial" panose="020B0604020202020204" pitchFamily="34" charset="0"/>
                <a:ea typeface="+mn-ea"/>
                <a:cs typeface="Arial" panose="020B0604020202020204" pitchFamily="34" charset="0"/>
              </a:rPr>
              <a:t>, a </a:t>
            </a:r>
            <a:r>
              <a:rPr lang="en-US" sz="500" kern="1200" dirty="0" err="1">
                <a:solidFill>
                  <a:schemeClr val="lt1"/>
                </a:solidFill>
                <a:effectLst/>
                <a:latin typeface="Arial" panose="020B0604020202020204" pitchFamily="34" charset="0"/>
                <a:ea typeface="+mn-ea"/>
                <a:cs typeface="Arial" panose="020B0604020202020204" pitchFamily="34" charset="0"/>
              </a:rPr>
              <a:t>Deleware</a:t>
            </a:r>
            <a:r>
              <a:rPr lang="en-US" sz="500" kern="1200" dirty="0">
                <a:solidFill>
                  <a:schemeClr val="lt1"/>
                </a:solidFill>
                <a:effectLst/>
                <a:latin typeface="Arial" panose="020B0604020202020204" pitchFamily="34" charset="0"/>
                <a:ea typeface="+mn-ea"/>
                <a:cs typeface="Arial" panose="020B0604020202020204" pitchFamily="34" charset="0"/>
              </a:rPr>
              <a:t> Corporation, at 835 Howard Street, San Francisco, CA, U.S.</a:t>
            </a:r>
            <a:endParaRPr lang="en-GB" sz="500" kern="1200" dirty="0">
              <a:solidFill>
                <a:schemeClr val="lt1"/>
              </a:solidFill>
              <a:effectLst/>
              <a:latin typeface="Arial" panose="020B0604020202020204" pitchFamily="34" charset="0"/>
              <a:ea typeface="+mn-ea"/>
              <a:cs typeface="Arial" panose="020B0604020202020204" pitchFamily="34" charset="0"/>
            </a:endParaRPr>
          </a:p>
          <a:p>
            <a:endParaRPr lang="en-US" sz="500" dirty="0">
              <a:latin typeface="Arial" panose="020B0604020202020204" pitchFamily="34" charset="0"/>
              <a:cs typeface="Arial" panose="020B0604020202020204" pitchFamily="34" charset="0"/>
            </a:endParaRPr>
          </a:p>
        </p:txBody>
      </p:sp>
      <p:pic>
        <p:nvPicPr>
          <p:cNvPr id="10" name="Picture 2" descr="http://www.iconsdb.com/icons/preview/white/twitter-xx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5605" y="2506479"/>
            <a:ext cx="475381" cy="475381"/>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p:cNvGrpSpPr/>
          <p:nvPr userDrawn="1"/>
        </p:nvGrpSpPr>
        <p:grpSpPr>
          <a:xfrm>
            <a:off x="9955271" y="1319077"/>
            <a:ext cx="1808175" cy="2538090"/>
            <a:chOff x="9773405" y="1319077"/>
            <a:chExt cx="1990042" cy="2538090"/>
          </a:xfrm>
        </p:grpSpPr>
        <p:cxnSp>
          <p:nvCxnSpPr>
            <p:cNvPr id="11" name="Straight Connector 10"/>
            <p:cNvCxnSpPr/>
            <p:nvPr userDrawn="1"/>
          </p:nvCxnSpPr>
          <p:spPr>
            <a:xfrm flipH="1">
              <a:off x="9773405" y="1319077"/>
              <a:ext cx="199004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H="1">
              <a:off x="9773405" y="3857167"/>
              <a:ext cx="199004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flipH="1">
              <a:off x="9773405" y="2558902"/>
              <a:ext cx="199004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9041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126163"/>
            <a:ext cx="12192000" cy="737932"/>
          </a:xfrm>
          <a:prstGeom prst="rect">
            <a:avLst/>
          </a:prstGeom>
          <a:solidFill>
            <a:srgbClr val="007DC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175B4"/>
              </a:solidFill>
              <a:latin typeface="+mn-lt"/>
            </a:endParaRPr>
          </a:p>
        </p:txBody>
      </p:sp>
      <p:pic>
        <p:nvPicPr>
          <p:cNvPr id="8" name="Picture 7" descr="huddle-white.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676064" y="6303558"/>
            <a:ext cx="1399011" cy="391940"/>
          </a:xfrm>
          <a:prstGeom prst="rect">
            <a:avLst/>
          </a:prstGeom>
        </p:spPr>
      </p:pic>
      <p:sp>
        <p:nvSpPr>
          <p:cNvPr id="9" name="TextBox 8"/>
          <p:cNvSpPr txBox="1"/>
          <p:nvPr userDrawn="1"/>
        </p:nvSpPr>
        <p:spPr>
          <a:xfrm>
            <a:off x="204387" y="6478063"/>
            <a:ext cx="1219200" cy="276999"/>
          </a:xfrm>
          <a:prstGeom prst="rect">
            <a:avLst/>
          </a:prstGeom>
          <a:noFill/>
        </p:spPr>
        <p:txBody>
          <a:bodyPr wrap="square" rtlCol="0">
            <a:spAutoFit/>
          </a:bodyPr>
          <a:lstStyle/>
          <a:p>
            <a:fld id="{66849B42-4EA6-41E5-A56C-80B52EBA5943}" type="slidenum">
              <a:rPr lang="en-GB" sz="1200" smtClean="0">
                <a:solidFill>
                  <a:srgbClr val="FFFFFF"/>
                </a:solidFill>
                <a:latin typeface="+mn-lt"/>
              </a:rPr>
              <a:t>‹#›</a:t>
            </a:fld>
            <a:endParaRPr lang="en-GB" sz="1200" dirty="0">
              <a:solidFill>
                <a:srgbClr val="FFFFFF"/>
              </a:solidFill>
              <a:latin typeface="+mn-lt"/>
            </a:endParaRPr>
          </a:p>
        </p:txBody>
      </p:sp>
      <p:sp>
        <p:nvSpPr>
          <p:cNvPr id="11" name="Title Placeholder 10"/>
          <p:cNvSpPr>
            <a:spLocks noGrp="1"/>
          </p:cNvSpPr>
          <p:nvPr>
            <p:ph type="title"/>
          </p:nvPr>
        </p:nvSpPr>
        <p:spPr>
          <a:xfrm>
            <a:off x="604443" y="365126"/>
            <a:ext cx="10835869" cy="982412"/>
          </a:xfrm>
          <a:prstGeom prst="rect">
            <a:avLst/>
          </a:prstGeom>
        </p:spPr>
        <p:txBody>
          <a:bodyPr vert="horz" lIns="91440" tIns="45720" rIns="91440" bIns="45720" rtlCol="0" anchor="ctr">
            <a:normAutofit/>
          </a:bodyPr>
          <a:lstStyle/>
          <a:p>
            <a:r>
              <a:rPr lang="en-US" dirty="0"/>
              <a:t>Click to edit Master title style</a:t>
            </a:r>
          </a:p>
        </p:txBody>
      </p:sp>
      <p:sp>
        <p:nvSpPr>
          <p:cNvPr id="12" name="Text Placeholder 11"/>
          <p:cNvSpPr>
            <a:spLocks noGrp="1"/>
          </p:cNvSpPr>
          <p:nvPr>
            <p:ph type="body" idx="1"/>
          </p:nvPr>
        </p:nvSpPr>
        <p:spPr>
          <a:xfrm>
            <a:off x="604443" y="1588169"/>
            <a:ext cx="10835869" cy="431761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7939675"/>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60" r:id="rId4"/>
    <p:sldLayoutId id="2147483661" r:id="rId5"/>
    <p:sldLayoutId id="2147483666" r:id="rId6"/>
    <p:sldLayoutId id="2147483662" r:id="rId7"/>
    <p:sldLayoutId id="2147483663" r:id="rId8"/>
    <p:sldLayoutId id="2147483664" r:id="rId9"/>
  </p:sldLayoutIdLst>
  <p:txStyles>
    <p:titleStyle>
      <a:lvl1pPr algn="l" defTabSz="914400" rtl="0" eaLnBrk="1" latinLnBrk="0" hangingPunct="1">
        <a:lnSpc>
          <a:spcPct val="90000"/>
        </a:lnSpc>
        <a:spcBef>
          <a:spcPct val="0"/>
        </a:spcBef>
        <a:buNone/>
        <a:defRPr sz="4400"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34592" y="4915199"/>
            <a:ext cx="11481488" cy="1655762"/>
          </a:xfrm>
        </p:spPr>
        <p:txBody>
          <a:bodyPr>
            <a:normAutofit lnSpcReduction="10000"/>
          </a:bodyPr>
          <a:lstStyle/>
          <a:p>
            <a:r>
              <a:rPr lang="en-GB" dirty="0" smtClean="0"/>
              <a:t>Do Apps Need Local Storage?</a:t>
            </a:r>
            <a:endParaRPr lang="en-GB" dirty="0"/>
          </a:p>
          <a:p>
            <a:endParaRPr lang="en-US" sz="2000" dirty="0"/>
          </a:p>
          <a:p>
            <a:pPr>
              <a:tabLst>
                <a:tab pos="11298238" algn="r"/>
              </a:tabLst>
            </a:pPr>
            <a:r>
              <a:rPr lang="en-US" sz="2000" dirty="0"/>
              <a:t>Liam Westley	</a:t>
            </a:r>
            <a:r>
              <a:rPr lang="en-US" sz="1600" dirty="0"/>
              <a:t>@</a:t>
            </a:r>
            <a:r>
              <a:rPr lang="en-US" sz="1600" dirty="0" err="1"/>
              <a:t>westleyl</a:t>
            </a:r>
            <a:endParaRPr lang="en-US" sz="2000" dirty="0"/>
          </a:p>
          <a:p>
            <a:pPr>
              <a:tabLst>
                <a:tab pos="11298238" algn="r"/>
              </a:tabLst>
            </a:pPr>
            <a:r>
              <a:rPr lang="en-US" sz="2000" dirty="0"/>
              <a:t>Application Architect, Huddle	</a:t>
            </a:r>
            <a:r>
              <a:rPr lang="en-US" sz="1600" dirty="0"/>
              <a:t>liam.westley@huddle.com</a:t>
            </a:r>
            <a:endParaRPr lang="en-US" dirty="0"/>
          </a:p>
        </p:txBody>
      </p:sp>
    </p:spTree>
    <p:extLst>
      <p:ext uri="{BB962C8B-B14F-4D97-AF65-F5344CB8AC3E}">
        <p14:creationId xmlns:p14="http://schemas.microsoft.com/office/powerpoint/2010/main" val="2836371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British Airways app</a:t>
            </a:r>
            <a:endParaRPr lang="en-GB" dirty="0"/>
          </a:p>
        </p:txBody>
      </p:sp>
      <p:sp>
        <p:nvSpPr>
          <p:cNvPr id="3" name="Content Placeholder 2"/>
          <p:cNvSpPr>
            <a:spLocks noGrp="1"/>
          </p:cNvSpPr>
          <p:nvPr>
            <p:ph idx="1"/>
          </p:nvPr>
        </p:nvSpPr>
        <p:spPr>
          <a:xfrm>
            <a:off x="8213611" y="1251284"/>
            <a:ext cx="3758649" cy="4330102"/>
          </a:xfrm>
        </p:spPr>
        <p:txBody>
          <a:bodyPr>
            <a:noAutofit/>
          </a:bodyPr>
          <a:lstStyle/>
          <a:p>
            <a:pPr marL="0" indent="0" algn="r">
              <a:lnSpc>
                <a:spcPct val="150000"/>
              </a:lnSpc>
              <a:buNone/>
            </a:pPr>
            <a:r>
              <a:rPr lang="en-GB" sz="2800" dirty="0"/>
              <a:t>British Airways – local storage </a:t>
            </a:r>
            <a:r>
              <a:rPr lang="en-GB" sz="2800" dirty="0" smtClean="0"/>
              <a:t>optional, but extremely useful when you want to have a boarding card!</a:t>
            </a:r>
          </a:p>
          <a:p>
            <a:pPr marL="0" indent="0" algn="r">
              <a:lnSpc>
                <a:spcPct val="150000"/>
              </a:lnSpc>
              <a:buNone/>
            </a:pPr>
            <a:r>
              <a:rPr lang="en-GB" sz="2800" dirty="0" smtClean="0"/>
              <a:t>Live updates on flight status and gate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8909" y="1299247"/>
            <a:ext cx="2408703" cy="4282139"/>
          </a:xfrm>
          <a:prstGeom prst="rect">
            <a:avLst/>
          </a:prstGeom>
          <a:ln w="28575">
            <a:solidFill>
              <a:srgbClr val="007DC5"/>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5324" y="1299248"/>
            <a:ext cx="2408703" cy="4282138"/>
          </a:xfrm>
          <a:prstGeom prst="rect">
            <a:avLst/>
          </a:prstGeom>
          <a:ln w="28575">
            <a:solidFill>
              <a:srgbClr val="007DC5"/>
            </a:solidFill>
          </a:ln>
        </p:spPr>
      </p:pic>
    </p:spTree>
    <p:extLst>
      <p:ext uri="{BB962C8B-B14F-4D97-AF65-F5344CB8AC3E}">
        <p14:creationId xmlns:p14="http://schemas.microsoft.com/office/powerpoint/2010/main" val="378168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BBC iPlayer</a:t>
            </a:r>
            <a:endParaRPr lang="en-GB" dirty="0"/>
          </a:p>
        </p:txBody>
      </p:sp>
      <p:sp>
        <p:nvSpPr>
          <p:cNvPr id="3" name="Content Placeholder 2"/>
          <p:cNvSpPr>
            <a:spLocks noGrp="1"/>
          </p:cNvSpPr>
          <p:nvPr>
            <p:ph idx="1"/>
          </p:nvPr>
        </p:nvSpPr>
        <p:spPr>
          <a:xfrm>
            <a:off x="8213611" y="1251284"/>
            <a:ext cx="3758649" cy="4330102"/>
          </a:xfrm>
        </p:spPr>
        <p:txBody>
          <a:bodyPr>
            <a:noAutofit/>
          </a:bodyPr>
          <a:lstStyle/>
          <a:p>
            <a:pPr marL="0" indent="0" algn="r">
              <a:lnSpc>
                <a:spcPct val="150000"/>
              </a:lnSpc>
              <a:buNone/>
            </a:pPr>
            <a:r>
              <a:rPr lang="en-GB" sz="2800" dirty="0" smtClean="0"/>
              <a:t>Local storage is pretty </a:t>
            </a:r>
            <a:r>
              <a:rPr lang="en-GB" sz="2800" dirty="0"/>
              <a:t>essential, especially on a </a:t>
            </a:r>
            <a:r>
              <a:rPr lang="en-GB" sz="2800" dirty="0" smtClean="0"/>
              <a:t>plane</a:t>
            </a:r>
          </a:p>
          <a:p>
            <a:pPr marL="0" indent="0" algn="r">
              <a:lnSpc>
                <a:spcPct val="150000"/>
              </a:lnSpc>
              <a:buNone/>
            </a:pPr>
            <a:r>
              <a:rPr lang="en-GB" sz="2800" dirty="0" smtClean="0"/>
              <a:t>Painful with Windows Mobile – streaming only, no downloads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39" y="1470343"/>
            <a:ext cx="6671970" cy="3891983"/>
          </a:xfrm>
          <a:prstGeom prst="rect">
            <a:avLst/>
          </a:prstGeom>
          <a:ln w="28575">
            <a:solidFill>
              <a:srgbClr val="007DC5"/>
            </a:solidFill>
          </a:ln>
        </p:spPr>
      </p:pic>
    </p:spTree>
    <p:extLst>
      <p:ext uri="{BB962C8B-B14F-4D97-AF65-F5344CB8AC3E}">
        <p14:creationId xmlns:p14="http://schemas.microsoft.com/office/powerpoint/2010/main" val="28578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Maps</a:t>
            </a:r>
            <a:endParaRPr lang="en-GB" dirty="0"/>
          </a:p>
        </p:txBody>
      </p:sp>
      <p:sp>
        <p:nvSpPr>
          <p:cNvPr id="3" name="Content Placeholder 2"/>
          <p:cNvSpPr>
            <a:spLocks noGrp="1"/>
          </p:cNvSpPr>
          <p:nvPr>
            <p:ph idx="1"/>
          </p:nvPr>
        </p:nvSpPr>
        <p:spPr>
          <a:xfrm>
            <a:off x="8213611" y="1251284"/>
            <a:ext cx="3758649" cy="4330102"/>
          </a:xfrm>
        </p:spPr>
        <p:txBody>
          <a:bodyPr>
            <a:noAutofit/>
          </a:bodyPr>
          <a:lstStyle/>
          <a:p>
            <a:pPr marL="0" indent="0" algn="r">
              <a:lnSpc>
                <a:spcPct val="150000"/>
              </a:lnSpc>
              <a:buNone/>
            </a:pPr>
            <a:r>
              <a:rPr lang="en-GB" sz="2800" dirty="0" smtClean="0"/>
              <a:t>Local </a:t>
            </a:r>
            <a:r>
              <a:rPr lang="en-GB" sz="2800" dirty="0"/>
              <a:t>storage optional, as long as you have ‘free’ </a:t>
            </a:r>
            <a:r>
              <a:rPr lang="en-GB" sz="2800" dirty="0" smtClean="0"/>
              <a:t>data</a:t>
            </a:r>
          </a:p>
          <a:p>
            <a:pPr marL="0" indent="0" algn="r">
              <a:lnSpc>
                <a:spcPct val="150000"/>
              </a:lnSpc>
              <a:buNone/>
            </a:pPr>
            <a:r>
              <a:rPr lang="en-GB" sz="2800" dirty="0" smtClean="0"/>
              <a:t>Online data can be important though for live traffic information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0727" y="1358411"/>
            <a:ext cx="5487796" cy="4115847"/>
          </a:xfrm>
          <a:prstGeom prst="rect">
            <a:avLst/>
          </a:prstGeom>
          <a:ln w="28575">
            <a:solidFill>
              <a:srgbClr val="007DC5"/>
            </a:solidFill>
          </a:ln>
        </p:spPr>
      </p:pic>
    </p:spTree>
    <p:extLst>
      <p:ext uri="{BB962C8B-B14F-4D97-AF65-F5344CB8AC3E}">
        <p14:creationId xmlns:p14="http://schemas.microsoft.com/office/powerpoint/2010/main" val="192378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Music players and streaming</a:t>
            </a:r>
            <a:endParaRPr lang="en-GB" dirty="0"/>
          </a:p>
        </p:txBody>
      </p:sp>
      <p:sp>
        <p:nvSpPr>
          <p:cNvPr id="3" name="Content Placeholder 2"/>
          <p:cNvSpPr>
            <a:spLocks noGrp="1"/>
          </p:cNvSpPr>
          <p:nvPr>
            <p:ph idx="1"/>
          </p:nvPr>
        </p:nvSpPr>
        <p:spPr>
          <a:xfrm>
            <a:off x="8213611" y="1251284"/>
            <a:ext cx="3758649" cy="4330102"/>
          </a:xfrm>
        </p:spPr>
        <p:txBody>
          <a:bodyPr>
            <a:noAutofit/>
          </a:bodyPr>
          <a:lstStyle/>
          <a:p>
            <a:pPr marL="0" indent="0" algn="r">
              <a:lnSpc>
                <a:spcPct val="150000"/>
              </a:lnSpc>
              <a:buNone/>
            </a:pPr>
            <a:r>
              <a:rPr lang="en-GB" sz="2800" dirty="0"/>
              <a:t>L</a:t>
            </a:r>
            <a:r>
              <a:rPr lang="en-GB" sz="2800" dirty="0" smtClean="0"/>
              <a:t>ocal </a:t>
            </a:r>
            <a:r>
              <a:rPr lang="en-GB" sz="2800" dirty="0"/>
              <a:t>storage </a:t>
            </a:r>
            <a:r>
              <a:rPr lang="en-GB" sz="2800" dirty="0" smtClean="0"/>
              <a:t>when becomes really useful, Spotify and Apple Music can cache local content but you have to be check it’s actually really local</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8909" y="1361974"/>
            <a:ext cx="2408703" cy="4156685"/>
          </a:xfrm>
          <a:prstGeom prst="rect">
            <a:avLst/>
          </a:prstGeom>
          <a:ln w="28575">
            <a:solidFill>
              <a:srgbClr val="007DC5"/>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6293" y="1362811"/>
            <a:ext cx="2406764" cy="4155012"/>
          </a:xfrm>
          <a:prstGeom prst="rect">
            <a:avLst/>
          </a:prstGeom>
          <a:ln w="28575">
            <a:solidFill>
              <a:srgbClr val="007DC5"/>
            </a:solidFill>
          </a:ln>
        </p:spPr>
      </p:pic>
    </p:spTree>
    <p:extLst>
      <p:ext uri="{BB962C8B-B14F-4D97-AF65-F5344CB8AC3E}">
        <p14:creationId xmlns:p14="http://schemas.microsoft.com/office/powerpoint/2010/main" val="271253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par>
                          <p:cTn id="11" fill="hold">
                            <p:stCondLst>
                              <p:cond delay="1000"/>
                            </p:stCondLst>
                            <p:childTnLst>
                              <p:par>
                                <p:cTn id="12" presetID="10" presetClass="entr" presetSubtype="0" fill="hold" nodeType="afterEffect">
                                  <p:stCondLst>
                                    <p:cond delay="20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15639" y="1278223"/>
            <a:ext cx="10031859" cy="2998143"/>
          </a:xfrm>
        </p:spPr>
        <p:txBody>
          <a:bodyPr/>
          <a:lstStyle/>
          <a:p>
            <a:r>
              <a:rPr lang="en-GB" dirty="0"/>
              <a:t>Challenges of local storage </a:t>
            </a:r>
          </a:p>
        </p:txBody>
      </p:sp>
    </p:spTree>
    <p:extLst>
      <p:ext uri="{BB962C8B-B14F-4D97-AF65-F5344CB8AC3E}">
        <p14:creationId xmlns:p14="http://schemas.microsoft.com/office/powerpoint/2010/main" val="40125109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Synchronisation</a:t>
            </a:r>
            <a:endParaRPr lang="en-GB" dirty="0"/>
          </a:p>
        </p:txBody>
      </p:sp>
      <p:sp>
        <p:nvSpPr>
          <p:cNvPr id="3" name="Content Placeholder 2"/>
          <p:cNvSpPr>
            <a:spLocks noGrp="1"/>
          </p:cNvSpPr>
          <p:nvPr>
            <p:ph idx="1"/>
          </p:nvPr>
        </p:nvSpPr>
        <p:spPr>
          <a:xfrm>
            <a:off x="515639" y="1575685"/>
            <a:ext cx="3758649" cy="4330102"/>
          </a:xfrm>
        </p:spPr>
        <p:txBody>
          <a:bodyPr>
            <a:noAutofit/>
          </a:bodyPr>
          <a:lstStyle/>
          <a:p>
            <a:pPr marL="0" indent="0">
              <a:lnSpc>
                <a:spcPct val="150000"/>
              </a:lnSpc>
              <a:buNone/>
            </a:pPr>
            <a:r>
              <a:rPr lang="en-GB" sz="2800" dirty="0" smtClean="0"/>
              <a:t>When and what to synchronise?</a:t>
            </a:r>
          </a:p>
          <a:p>
            <a:pPr marL="0" indent="0">
              <a:lnSpc>
                <a:spcPct val="150000"/>
              </a:lnSpc>
              <a:buNone/>
            </a:pPr>
            <a:r>
              <a:rPr lang="en-GB" sz="2800" dirty="0" smtClean="0"/>
              <a:t>Local changes can be </a:t>
            </a:r>
            <a:r>
              <a:rPr lang="en-GB" sz="2800" dirty="0"/>
              <a:t>propagated back to the source when the device is next </a:t>
            </a:r>
            <a:r>
              <a:rPr lang="en-GB" sz="2800" dirty="0" smtClean="0"/>
              <a:t>online</a:t>
            </a:r>
            <a:endParaRPr lang="en-GB" sz="2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9213" y="1251284"/>
            <a:ext cx="5487795" cy="4115847"/>
          </a:xfrm>
          <a:prstGeom prst="rect">
            <a:avLst/>
          </a:prstGeom>
          <a:ln w="28575">
            <a:solidFill>
              <a:srgbClr val="007DC5"/>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9597" y="1682812"/>
            <a:ext cx="5487795" cy="4115846"/>
          </a:xfrm>
          <a:prstGeom prst="rect">
            <a:avLst/>
          </a:prstGeom>
          <a:ln w="28575">
            <a:solidFill>
              <a:srgbClr val="007DC5"/>
            </a:solidFill>
          </a:ln>
        </p:spPr>
      </p:pic>
    </p:spTree>
    <p:extLst>
      <p:ext uri="{BB962C8B-B14F-4D97-AF65-F5344CB8AC3E}">
        <p14:creationId xmlns:p14="http://schemas.microsoft.com/office/powerpoint/2010/main" val="420240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Security</a:t>
            </a:r>
            <a:endParaRPr lang="en-GB" dirty="0"/>
          </a:p>
        </p:txBody>
      </p:sp>
      <p:sp>
        <p:nvSpPr>
          <p:cNvPr id="3" name="Content Placeholder 2"/>
          <p:cNvSpPr>
            <a:spLocks noGrp="1"/>
          </p:cNvSpPr>
          <p:nvPr>
            <p:ph idx="1"/>
          </p:nvPr>
        </p:nvSpPr>
        <p:spPr>
          <a:xfrm>
            <a:off x="515639" y="1706879"/>
            <a:ext cx="3758649" cy="4198907"/>
          </a:xfrm>
        </p:spPr>
        <p:txBody>
          <a:bodyPr>
            <a:noAutofit/>
          </a:bodyPr>
          <a:lstStyle/>
          <a:p>
            <a:pPr marL="0" indent="0">
              <a:lnSpc>
                <a:spcPct val="150000"/>
              </a:lnSpc>
              <a:buNone/>
            </a:pPr>
            <a:r>
              <a:rPr lang="en-GB" sz="2800" dirty="0"/>
              <a:t>Another consideration of local storage is protection of data, especially when that data is confidential. </a:t>
            </a:r>
            <a:endParaRPr lang="en-GB" sz="28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840" y="609600"/>
            <a:ext cx="4648200" cy="4648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0974" y="1169654"/>
            <a:ext cx="4163378" cy="4332621"/>
          </a:xfrm>
          <a:prstGeom prst="rect">
            <a:avLst/>
          </a:prstGeom>
        </p:spPr>
      </p:pic>
    </p:spTree>
    <p:extLst>
      <p:ext uri="{BB962C8B-B14F-4D97-AF65-F5344CB8AC3E}">
        <p14:creationId xmlns:p14="http://schemas.microsoft.com/office/powerpoint/2010/main" val="193132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15639" y="1278223"/>
            <a:ext cx="10031859" cy="2998143"/>
          </a:xfrm>
        </p:spPr>
        <p:txBody>
          <a:bodyPr/>
          <a:lstStyle/>
          <a:p>
            <a:r>
              <a:rPr lang="en-GB" dirty="0" smtClean="0"/>
              <a:t>Taking local storage to the next level</a:t>
            </a:r>
            <a:endParaRPr lang="en-GB" dirty="0"/>
          </a:p>
        </p:txBody>
      </p:sp>
    </p:spTree>
    <p:extLst>
      <p:ext uri="{BB962C8B-B14F-4D97-AF65-F5344CB8AC3E}">
        <p14:creationId xmlns:p14="http://schemas.microsoft.com/office/powerpoint/2010/main" val="901959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Uber</a:t>
            </a:r>
            <a:endParaRPr lang="en-GB" dirty="0"/>
          </a:p>
        </p:txBody>
      </p:sp>
      <p:sp>
        <p:nvSpPr>
          <p:cNvPr id="3" name="Content Placeholder 2"/>
          <p:cNvSpPr>
            <a:spLocks noGrp="1"/>
          </p:cNvSpPr>
          <p:nvPr>
            <p:ph idx="1"/>
          </p:nvPr>
        </p:nvSpPr>
        <p:spPr>
          <a:xfrm>
            <a:off x="8213611" y="1251284"/>
            <a:ext cx="3758649" cy="4330102"/>
          </a:xfrm>
        </p:spPr>
        <p:txBody>
          <a:bodyPr>
            <a:noAutofit/>
          </a:bodyPr>
          <a:lstStyle/>
          <a:p>
            <a:pPr marL="0" indent="0" algn="r">
              <a:lnSpc>
                <a:spcPct val="150000"/>
              </a:lnSpc>
              <a:buNone/>
            </a:pPr>
            <a:r>
              <a:rPr lang="en-GB" sz="2800" dirty="0" smtClean="0"/>
              <a:t>The driver app and rider apps are quite distinct – both require online in order to create a journey but the driver app is very capable offline</a:t>
            </a:r>
            <a:endParaRPr lang="en-GB"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275" y="1251284"/>
            <a:ext cx="2806700" cy="4445000"/>
          </a:xfrm>
          <a:prstGeom prst="rect">
            <a:avLst/>
          </a:prstGeom>
          <a:ln w="28575">
            <a:solidFill>
              <a:srgbClr val="007DC5"/>
            </a:solidFill>
          </a:ln>
        </p:spPr>
      </p:pic>
    </p:spTree>
    <p:extLst>
      <p:ext uri="{BB962C8B-B14F-4D97-AF65-F5344CB8AC3E}">
        <p14:creationId xmlns:p14="http://schemas.microsoft.com/office/powerpoint/2010/main" val="100729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15639" y="1278223"/>
            <a:ext cx="10031859" cy="2998143"/>
          </a:xfrm>
        </p:spPr>
        <p:txBody>
          <a:bodyPr/>
          <a:lstStyle/>
          <a:p>
            <a:r>
              <a:rPr lang="en-GB" dirty="0" smtClean="0"/>
              <a:t>Conclusions</a:t>
            </a:r>
            <a:endParaRPr lang="en-GB" dirty="0"/>
          </a:p>
        </p:txBody>
      </p:sp>
    </p:spTree>
    <p:extLst>
      <p:ext uri="{BB962C8B-B14F-4D97-AF65-F5344CB8AC3E}">
        <p14:creationId xmlns:p14="http://schemas.microsoft.com/office/powerpoint/2010/main" val="15254190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Liam Westley?</a:t>
            </a:r>
          </a:p>
        </p:txBody>
      </p:sp>
      <p:sp>
        <p:nvSpPr>
          <p:cNvPr id="3" name="Content Placeholder 2"/>
          <p:cNvSpPr>
            <a:spLocks noGrp="1"/>
          </p:cNvSpPr>
          <p:nvPr>
            <p:ph idx="1"/>
          </p:nvPr>
        </p:nvSpPr>
        <p:spPr/>
        <p:txBody>
          <a:bodyPr>
            <a:normAutofit/>
          </a:bodyPr>
          <a:lstStyle/>
          <a:p>
            <a:pPr marL="0" indent="0">
              <a:buNone/>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813" y="1692108"/>
            <a:ext cx="2629267" cy="4139588"/>
          </a:xfrm>
          <a:prstGeom prst="rect">
            <a:avLst/>
          </a:prstGeom>
          <a:ln w="28575">
            <a:solidFill>
              <a:srgbClr val="007DC5"/>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0888" y="1692108"/>
            <a:ext cx="3254271" cy="2255949"/>
          </a:xfrm>
          <a:prstGeom prst="rect">
            <a:avLst/>
          </a:prstGeom>
          <a:ln w="28575">
            <a:solidFill>
              <a:srgbClr val="007DC5"/>
            </a:solidFill>
          </a:ln>
        </p:spPr>
      </p:pic>
      <p:sp>
        <p:nvSpPr>
          <p:cNvPr id="6" name="Content Placeholder 2"/>
          <p:cNvSpPr txBox="1">
            <a:spLocks/>
          </p:cNvSpPr>
          <p:nvPr/>
        </p:nvSpPr>
        <p:spPr>
          <a:xfrm>
            <a:off x="3585365" y="5249643"/>
            <a:ext cx="1588553" cy="604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&lt; </a:t>
            </a:r>
            <a:r>
              <a:rPr lang="en-GB" sz="3200" dirty="0"/>
              <a:t>work</a:t>
            </a:r>
          </a:p>
        </p:txBody>
      </p:sp>
      <p:sp>
        <p:nvSpPr>
          <p:cNvPr id="7" name="Content Placeholder 2"/>
          <p:cNvSpPr txBox="1">
            <a:spLocks/>
          </p:cNvSpPr>
          <p:nvPr/>
        </p:nvSpPr>
        <p:spPr>
          <a:xfrm>
            <a:off x="7666016" y="1624576"/>
            <a:ext cx="2290783" cy="6411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200" dirty="0">
                <a:solidFill>
                  <a:schemeClr val="accent1"/>
                </a:solidFill>
                <a:latin typeface="Arial" panose="020B0604020202020204" pitchFamily="34" charset="0"/>
                <a:cs typeface="Arial" panose="020B0604020202020204" pitchFamily="34" charset="0"/>
              </a:rPr>
              <a:t>&lt;</a:t>
            </a:r>
            <a:r>
              <a:rPr lang="en-GB" dirty="0">
                <a:solidFill>
                  <a:schemeClr val="accent1"/>
                </a:solidFill>
                <a:latin typeface="Arial" panose="020B0604020202020204" pitchFamily="34" charset="0"/>
                <a:cs typeface="Arial" panose="020B0604020202020204" pitchFamily="34" charset="0"/>
              </a:rPr>
              <a:t> commute</a:t>
            </a:r>
          </a:p>
        </p:txBody>
      </p:sp>
      <p:sp>
        <p:nvSpPr>
          <p:cNvPr id="8" name="Content Placeholder 2"/>
          <p:cNvSpPr txBox="1">
            <a:spLocks/>
          </p:cNvSpPr>
          <p:nvPr/>
        </p:nvSpPr>
        <p:spPr>
          <a:xfrm>
            <a:off x="6422130" y="4470362"/>
            <a:ext cx="1588553" cy="6046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dirty="0">
                <a:solidFill>
                  <a:schemeClr val="accent1"/>
                </a:solidFill>
                <a:latin typeface="Arial" panose="020B0604020202020204" pitchFamily="34" charset="0"/>
                <a:cs typeface="Arial" panose="020B0604020202020204" pitchFamily="34" charset="0"/>
              </a:rPr>
              <a:t>play </a:t>
            </a:r>
            <a:r>
              <a:rPr lang="en-GB" sz="2200" dirty="0">
                <a:solidFill>
                  <a:schemeClr val="accent1"/>
                </a:solidFill>
                <a:latin typeface="Arial" panose="020B0604020202020204" pitchFamily="34" charset="0"/>
                <a:cs typeface="Arial" panose="020B0604020202020204" pitchFamily="34" charset="0"/>
              </a:rPr>
              <a:t>&gt; </a:t>
            </a:r>
            <a:endParaRPr lang="en-GB" sz="2200" dirty="0">
              <a:solidFill>
                <a:schemeClr val="bg1"/>
              </a:solidFill>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1968" y="3374245"/>
            <a:ext cx="3040547" cy="2460337"/>
          </a:xfrm>
          <a:prstGeom prst="rect">
            <a:avLst/>
          </a:prstGeom>
          <a:ln w="28575">
            <a:solidFill>
              <a:srgbClr val="007DC5"/>
            </a:solidFill>
          </a:ln>
        </p:spPr>
      </p:pic>
    </p:spTree>
    <p:extLst>
      <p:ext uri="{BB962C8B-B14F-4D97-AF65-F5344CB8AC3E}">
        <p14:creationId xmlns:p14="http://schemas.microsoft.com/office/powerpoint/2010/main" val="41357085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2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0000">
                                          <p:cBhvr additive="base">
                                            <p:cTn id="7" dur="1000" fill="hold"/>
                                            <p:tgtEl>
                                              <p:spTgt spid="4"/>
                                            </p:tgtEl>
                                            <p:attrNameLst>
                                              <p:attrName>ppt_x</p:attrName>
                                            </p:attrNameLst>
                                          </p:cBhvr>
                                          <p:tavLst>
                                            <p:tav tm="0">
                                              <p:val>
                                                <p:strVal val="1+#ppt_w/2"/>
                                              </p:val>
                                            </p:tav>
                                            <p:tav tm="100000">
                                              <p:val>
                                                <p:strVal val="#ppt_x"/>
                                              </p:val>
                                            </p:tav>
                                          </p:tavLst>
                                        </p:anim>
                                        <p:anim calcmode="lin" valueType="num" p14:bounceEnd="20000">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14:presetBounceEnd="20000">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14:bounceEnd="20000">
                                          <p:cBhvr additive="base">
                                            <p:cTn id="17" dur="1000" fill="hold"/>
                                            <p:tgtEl>
                                              <p:spTgt spid="5"/>
                                            </p:tgtEl>
                                            <p:attrNameLst>
                                              <p:attrName>ppt_x</p:attrName>
                                            </p:attrNameLst>
                                          </p:cBhvr>
                                          <p:tavLst>
                                            <p:tav tm="0">
                                              <p:val>
                                                <p:strVal val="1+#ppt_w/2"/>
                                              </p:val>
                                            </p:tav>
                                            <p:tav tm="100000">
                                              <p:val>
                                                <p:strVal val="#ppt_x"/>
                                              </p:val>
                                            </p:tav>
                                          </p:tavLst>
                                        </p:anim>
                                        <p:anim calcmode="lin" valueType="num" p14:bounceEnd="20000">
                                          <p:cBhvr additive="base">
                                            <p:cTn id="18" dur="10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14:presetBounceEnd="40000">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14:bounceEnd="40000">
                                          <p:cBhvr additive="base">
                                            <p:cTn id="27" dur="1000" fill="hold"/>
                                            <p:tgtEl>
                                              <p:spTgt spid="9"/>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9"/>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1000" fill="hold"/>
                                            <p:tgtEl>
                                              <p:spTgt spid="5"/>
                                            </p:tgtEl>
                                            <p:attrNameLst>
                                              <p:attrName>ppt_x</p:attrName>
                                            </p:attrNameLst>
                                          </p:cBhvr>
                                          <p:tavLst>
                                            <p:tav tm="0">
                                              <p:val>
                                                <p:strVal val="1+#ppt_w/2"/>
                                              </p:val>
                                            </p:tav>
                                            <p:tav tm="100000">
                                              <p:val>
                                                <p:strVal val="#ppt_x"/>
                                              </p:val>
                                            </p:tav>
                                          </p:tavLst>
                                        </p:anim>
                                        <p:anim calcmode="lin" valueType="num">
                                          <p:cBhvr additive="base">
                                            <p:cTn id="18" dur="10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1+#ppt_w/2"/>
                                              </p:val>
                                            </p:tav>
                                            <p:tav tm="100000">
                                              <p:val>
                                                <p:strVal val="#ppt_x"/>
                                              </p:val>
                                            </p:tav>
                                          </p:tavLst>
                                        </p:anim>
                                        <p:anim calcmode="lin" valueType="num">
                                          <p:cBhvr additive="base">
                                            <p:cTn id="28" dur="1000" fill="hold"/>
                                            <p:tgtEl>
                                              <p:spTgt spid="9"/>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39" y="386390"/>
            <a:ext cx="10838161" cy="886159"/>
          </a:xfrm>
        </p:spPr>
        <p:txBody>
          <a:bodyPr/>
          <a:lstStyle/>
          <a:p>
            <a:r>
              <a:rPr lang="en-GB" dirty="0"/>
              <a:t>What do </a:t>
            </a:r>
            <a:r>
              <a:rPr lang="en-GB" dirty="0" smtClean="0"/>
              <a:t>users </a:t>
            </a:r>
            <a:r>
              <a:rPr lang="en-GB" dirty="0"/>
              <a:t>want?</a:t>
            </a:r>
          </a:p>
        </p:txBody>
      </p:sp>
      <p:sp>
        <p:nvSpPr>
          <p:cNvPr id="3" name="Content Placeholder 2"/>
          <p:cNvSpPr>
            <a:spLocks noGrp="1"/>
          </p:cNvSpPr>
          <p:nvPr>
            <p:ph idx="1"/>
          </p:nvPr>
        </p:nvSpPr>
        <p:spPr/>
        <p:txBody>
          <a:bodyPr>
            <a:noAutofit/>
          </a:bodyPr>
          <a:lstStyle/>
          <a:p>
            <a:pPr>
              <a:lnSpc>
                <a:spcPct val="100000"/>
              </a:lnSpc>
              <a:spcAft>
                <a:spcPts val="1000"/>
              </a:spcAft>
            </a:pPr>
            <a:r>
              <a:rPr lang="en-GB" sz="2800" dirty="0" smtClean="0"/>
              <a:t>Users don’t want to know whether they are offline or online</a:t>
            </a:r>
            <a:endParaRPr lang="en-GB" sz="2800" dirty="0"/>
          </a:p>
          <a:p>
            <a:pPr>
              <a:lnSpc>
                <a:spcPct val="100000"/>
              </a:lnSpc>
              <a:spcAft>
                <a:spcPts val="1000"/>
              </a:spcAft>
            </a:pPr>
            <a:r>
              <a:rPr lang="en-GB" sz="2800" dirty="0" smtClean="0"/>
              <a:t>Apps should work offline if it makes sense</a:t>
            </a:r>
          </a:p>
          <a:p>
            <a:pPr>
              <a:lnSpc>
                <a:spcPct val="100000"/>
              </a:lnSpc>
              <a:spcAft>
                <a:spcPts val="1000"/>
              </a:spcAft>
            </a:pPr>
            <a:r>
              <a:rPr lang="en-GB" sz="2800" dirty="0" smtClean="0"/>
              <a:t>They don’t want to login and download content every time they run an app</a:t>
            </a:r>
          </a:p>
          <a:p>
            <a:pPr lvl="1">
              <a:lnSpc>
                <a:spcPct val="100000"/>
              </a:lnSpc>
              <a:spcAft>
                <a:spcPts val="1000"/>
              </a:spcAft>
            </a:pPr>
            <a:r>
              <a:rPr lang="en-GB" sz="2800" dirty="0" smtClean="0"/>
              <a:t>Apps are not goldfish, they should remember things for more than 30 seconds</a:t>
            </a:r>
          </a:p>
          <a:p>
            <a:pPr>
              <a:lnSpc>
                <a:spcPct val="100000"/>
              </a:lnSpc>
              <a:spcAft>
                <a:spcPts val="1000"/>
              </a:spcAft>
            </a:pPr>
            <a:r>
              <a:rPr lang="en-GB" sz="2800" dirty="0" smtClean="0"/>
              <a:t>Users hate having to remember web addresses, or navigate</a:t>
            </a:r>
          </a:p>
        </p:txBody>
      </p:sp>
    </p:spTree>
    <p:extLst>
      <p:ext uri="{BB962C8B-B14F-4D97-AF65-F5344CB8AC3E}">
        <p14:creationId xmlns:p14="http://schemas.microsoft.com/office/powerpoint/2010/main" val="239380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500"/>
                                        <p:tgtEl>
                                          <p:spTgt spid="3">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500"/>
                                        <p:tgtEl>
                                          <p:spTgt spid="3">
                                            <p:txEl>
                                              <p:pRg st="2" end="2"/>
                                            </p:txEl>
                                          </p:spTgt>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500"/>
                                        <p:tgtEl>
                                          <p:spTgt spid="3">
                                            <p:txEl>
                                              <p:pRg st="3" end="3"/>
                                            </p:txEl>
                                          </p:spTgt>
                                        </p:tgtEl>
                                      </p:cBhvr>
                                    </p:animEffect>
                                  </p:childTnLst>
                                </p:cTn>
                              </p:par>
                            </p:childTnLst>
                          </p:cTn>
                        </p:par>
                        <p:par>
                          <p:cTn id="20" fill="hold">
                            <p:stCondLst>
                              <p:cond delay="6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39" y="386390"/>
            <a:ext cx="10838161" cy="886159"/>
          </a:xfrm>
        </p:spPr>
        <p:txBody>
          <a:bodyPr/>
          <a:lstStyle/>
          <a:p>
            <a:r>
              <a:rPr lang="en-GB" dirty="0" smtClean="0"/>
              <a:t>What should developers do?</a:t>
            </a:r>
            <a:endParaRPr lang="en-GB" dirty="0"/>
          </a:p>
        </p:txBody>
      </p:sp>
      <p:sp>
        <p:nvSpPr>
          <p:cNvPr id="3" name="Content Placeholder 2"/>
          <p:cNvSpPr>
            <a:spLocks noGrp="1"/>
          </p:cNvSpPr>
          <p:nvPr>
            <p:ph idx="1"/>
          </p:nvPr>
        </p:nvSpPr>
        <p:spPr/>
        <p:txBody>
          <a:bodyPr>
            <a:noAutofit/>
          </a:bodyPr>
          <a:lstStyle/>
          <a:p>
            <a:pPr>
              <a:lnSpc>
                <a:spcPct val="100000"/>
              </a:lnSpc>
              <a:spcAft>
                <a:spcPts val="1000"/>
              </a:spcAft>
            </a:pPr>
            <a:r>
              <a:rPr lang="en-GB" sz="2800" dirty="0" smtClean="0"/>
              <a:t>Can </a:t>
            </a:r>
            <a:r>
              <a:rPr lang="en-GB" sz="2800" dirty="0"/>
              <a:t>you use your app, in any meaningful way, when it is offline?</a:t>
            </a:r>
          </a:p>
          <a:p>
            <a:pPr>
              <a:lnSpc>
                <a:spcPct val="100000"/>
              </a:lnSpc>
              <a:spcAft>
                <a:spcPts val="1000"/>
              </a:spcAft>
            </a:pPr>
            <a:r>
              <a:rPr lang="en-GB" sz="2800" dirty="0" smtClean="0"/>
              <a:t>What </a:t>
            </a:r>
            <a:r>
              <a:rPr lang="en-GB" sz="2800" dirty="0"/>
              <a:t>historical data will your users want to browse when offline?</a:t>
            </a:r>
          </a:p>
          <a:p>
            <a:pPr>
              <a:lnSpc>
                <a:spcPct val="100000"/>
              </a:lnSpc>
              <a:spcAft>
                <a:spcPts val="1000"/>
              </a:spcAft>
            </a:pPr>
            <a:r>
              <a:rPr lang="en-GB" sz="2800" dirty="0" smtClean="0"/>
              <a:t>What </a:t>
            </a:r>
            <a:r>
              <a:rPr lang="en-GB" sz="2800" dirty="0"/>
              <a:t>data is generated by the app itself, and how will you store that before uploading to a central location when the device is next online?</a:t>
            </a:r>
          </a:p>
          <a:p>
            <a:pPr>
              <a:lnSpc>
                <a:spcPct val="100000"/>
              </a:lnSpc>
              <a:spcAft>
                <a:spcPts val="1000"/>
              </a:spcAft>
            </a:pPr>
            <a:r>
              <a:rPr lang="en-GB" sz="2800" dirty="0" smtClean="0"/>
              <a:t>What </a:t>
            </a:r>
            <a:r>
              <a:rPr lang="en-GB" sz="2800" dirty="0"/>
              <a:t>functions should be made available for offline use, and what are the implications of synchronising any actions when the device is next online</a:t>
            </a:r>
            <a:r>
              <a:rPr lang="en-GB" sz="2800" dirty="0" smtClean="0"/>
              <a:t>?</a:t>
            </a:r>
            <a:endParaRPr lang="en-GB" sz="2800" dirty="0"/>
          </a:p>
        </p:txBody>
      </p:sp>
    </p:spTree>
    <p:extLst>
      <p:ext uri="{BB962C8B-B14F-4D97-AF65-F5344CB8AC3E}">
        <p14:creationId xmlns:p14="http://schemas.microsoft.com/office/powerpoint/2010/main" val="276257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500"/>
                                        <p:tgtEl>
                                          <p:spTgt spid="3">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500"/>
                                        <p:tgtEl>
                                          <p:spTgt spid="3">
                                            <p:txEl>
                                              <p:pRg st="2" end="2"/>
                                            </p:txEl>
                                          </p:spTgt>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15639" y="1278223"/>
            <a:ext cx="10031859" cy="2998143"/>
          </a:xfrm>
        </p:spPr>
        <p:txBody>
          <a:bodyPr/>
          <a:lstStyle/>
          <a:p>
            <a:r>
              <a:rPr lang="en-GB" dirty="0" smtClean="0"/>
              <a:t>… and finally</a:t>
            </a:r>
            <a:endParaRPr lang="en-GB" dirty="0"/>
          </a:p>
        </p:txBody>
      </p:sp>
    </p:spTree>
    <p:extLst>
      <p:ext uri="{BB962C8B-B14F-4D97-AF65-F5344CB8AC3E}">
        <p14:creationId xmlns:p14="http://schemas.microsoft.com/office/powerpoint/2010/main" val="20745776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39" y="386390"/>
            <a:ext cx="10838161" cy="886159"/>
          </a:xfrm>
        </p:spPr>
        <p:txBody>
          <a:bodyPr/>
          <a:lstStyle/>
          <a:p>
            <a:r>
              <a:rPr lang="en-GB" dirty="0" smtClean="0"/>
              <a:t>Is there still a place for a web app?</a:t>
            </a:r>
            <a:endParaRPr lang="en-GB" dirty="0"/>
          </a:p>
        </p:txBody>
      </p:sp>
      <p:sp>
        <p:nvSpPr>
          <p:cNvPr id="6" name="Content Placeholder 2"/>
          <p:cNvSpPr txBox="1">
            <a:spLocks/>
          </p:cNvSpPr>
          <p:nvPr/>
        </p:nvSpPr>
        <p:spPr>
          <a:xfrm>
            <a:off x="515639" y="1575685"/>
            <a:ext cx="3758649" cy="4330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9600" dirty="0" smtClean="0"/>
          </a:p>
          <a:p>
            <a:pPr marL="0" indent="0">
              <a:buFont typeface="Arial" panose="020B0604020202020204" pitchFamily="34" charset="0"/>
              <a:buNone/>
            </a:pPr>
            <a:r>
              <a:rPr lang="en-GB" sz="9600" dirty="0" smtClean="0"/>
              <a:t>YES !</a:t>
            </a:r>
            <a:endParaRPr lang="en-GB" sz="2800" dirty="0" smtClean="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5452" y="1414144"/>
            <a:ext cx="2482399" cy="4282139"/>
          </a:xfrm>
          <a:prstGeom prst="rect">
            <a:avLst/>
          </a:prstGeom>
          <a:ln w="28575">
            <a:solidFill>
              <a:srgbClr val="007DC5"/>
            </a:solidFill>
          </a:ln>
        </p:spPr>
      </p:pic>
    </p:spTree>
    <p:extLst>
      <p:ext uri="{BB962C8B-B14F-4D97-AF65-F5344CB8AC3E}">
        <p14:creationId xmlns:p14="http://schemas.microsoft.com/office/powerpoint/2010/main" val="27926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15639" y="1278223"/>
            <a:ext cx="10031859" cy="4391057"/>
          </a:xfrm>
        </p:spPr>
        <p:txBody>
          <a:bodyPr>
            <a:normAutofit/>
          </a:bodyPr>
          <a:lstStyle/>
          <a:p>
            <a:r>
              <a:rPr lang="en-GB" dirty="0" smtClean="0"/>
              <a:t>Based on an original blog post for Microsoft UK developers</a:t>
            </a:r>
          </a:p>
          <a:p>
            <a:endParaRPr lang="en-GB" dirty="0"/>
          </a:p>
          <a:p>
            <a:r>
              <a:rPr lang="en-GB" sz="2400" dirty="0"/>
              <a:t>http://</a:t>
            </a:r>
            <a:r>
              <a:rPr lang="en-GB" sz="2400" dirty="0" smtClean="0"/>
              <a:t>tinyurl.com/zdq2vsd</a:t>
            </a:r>
          </a:p>
          <a:p>
            <a:endParaRPr lang="en-GB" sz="2400" dirty="0"/>
          </a:p>
          <a:p>
            <a:r>
              <a:rPr lang="en-GB" sz="2400" dirty="0" smtClean="0"/>
              <a:t>https</a:t>
            </a:r>
            <a:r>
              <a:rPr lang="en-GB" sz="2400" dirty="0"/>
              <a:t>://www.microsoft.com/en-gb/developers/articles/week02mar16/does-a-mobile-app-need-local-storage/</a:t>
            </a:r>
          </a:p>
        </p:txBody>
      </p:sp>
    </p:spTree>
    <p:extLst>
      <p:ext uri="{BB962C8B-B14F-4D97-AF65-F5344CB8AC3E}">
        <p14:creationId xmlns:p14="http://schemas.microsoft.com/office/powerpoint/2010/main" val="15269821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34592" y="4915199"/>
            <a:ext cx="11481488" cy="1655762"/>
          </a:xfrm>
        </p:spPr>
        <p:txBody>
          <a:bodyPr>
            <a:normAutofit lnSpcReduction="10000"/>
          </a:bodyPr>
          <a:lstStyle/>
          <a:p>
            <a:r>
              <a:rPr lang="en-GB" dirty="0" smtClean="0"/>
              <a:t>Do Apps Need Local Storage?</a:t>
            </a:r>
            <a:endParaRPr lang="en-GB" dirty="0"/>
          </a:p>
          <a:p>
            <a:endParaRPr lang="en-US" sz="2000" dirty="0"/>
          </a:p>
          <a:p>
            <a:pPr>
              <a:tabLst>
                <a:tab pos="11298238" algn="r"/>
              </a:tabLst>
            </a:pPr>
            <a:r>
              <a:rPr lang="en-US" sz="2000" dirty="0"/>
              <a:t>Liam Westley	</a:t>
            </a:r>
            <a:r>
              <a:rPr lang="en-US" sz="1600" dirty="0"/>
              <a:t>@</a:t>
            </a:r>
            <a:r>
              <a:rPr lang="en-US" sz="1600" dirty="0" err="1"/>
              <a:t>westleyl</a:t>
            </a:r>
            <a:endParaRPr lang="en-US" sz="2000" dirty="0"/>
          </a:p>
          <a:p>
            <a:pPr>
              <a:tabLst>
                <a:tab pos="11298238" algn="r"/>
              </a:tabLst>
            </a:pPr>
            <a:r>
              <a:rPr lang="en-US" sz="2000" dirty="0"/>
              <a:t>Application Architect, Huddle	</a:t>
            </a:r>
            <a:r>
              <a:rPr lang="en-US" sz="1600" dirty="0"/>
              <a:t>liam.westley@huddle.com</a:t>
            </a:r>
            <a:endParaRPr lang="en-US" dirty="0"/>
          </a:p>
        </p:txBody>
      </p:sp>
    </p:spTree>
    <p:extLst>
      <p:ext uri="{BB962C8B-B14F-4D97-AF65-F5344CB8AC3E}">
        <p14:creationId xmlns:p14="http://schemas.microsoft.com/office/powerpoint/2010/main" val="37627700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51502" y="1249325"/>
            <a:ext cx="9088997" cy="4359350"/>
          </a:xfrm>
        </p:spPr>
        <p:txBody>
          <a:bodyPr anchor="t">
            <a:normAutofit/>
          </a:bodyPr>
          <a:lstStyle/>
          <a:p>
            <a:pPr>
              <a:lnSpc>
                <a:spcPct val="100000"/>
              </a:lnSpc>
              <a:spcBef>
                <a:spcPts val="1500"/>
              </a:spcBef>
            </a:pPr>
            <a:r>
              <a:rPr lang="en-GB" dirty="0"/>
              <a:t>A mobile app that has no local </a:t>
            </a:r>
            <a:endParaRPr lang="en-GB" dirty="0" smtClean="0"/>
          </a:p>
          <a:p>
            <a:pPr>
              <a:lnSpc>
                <a:spcPct val="100000"/>
              </a:lnSpc>
              <a:spcBef>
                <a:spcPts val="1500"/>
              </a:spcBef>
            </a:pPr>
            <a:r>
              <a:rPr lang="en-GB" dirty="0" smtClean="0"/>
              <a:t>storage </a:t>
            </a:r>
            <a:r>
              <a:rPr lang="en-GB" dirty="0"/>
              <a:t>is just a glorified web </a:t>
            </a:r>
            <a:endParaRPr lang="en-GB" dirty="0" smtClean="0"/>
          </a:p>
          <a:p>
            <a:pPr>
              <a:lnSpc>
                <a:spcPct val="100000"/>
              </a:lnSpc>
              <a:spcBef>
                <a:spcPts val="1500"/>
              </a:spcBef>
            </a:pPr>
            <a:r>
              <a:rPr lang="en-GB" dirty="0" smtClean="0"/>
              <a:t>application </a:t>
            </a:r>
            <a:r>
              <a:rPr lang="en-GB" dirty="0"/>
              <a:t>that doesn’t work </a:t>
            </a:r>
            <a:endParaRPr lang="en-GB" dirty="0" smtClean="0"/>
          </a:p>
          <a:p>
            <a:pPr>
              <a:lnSpc>
                <a:spcPct val="100000"/>
              </a:lnSpc>
              <a:spcBef>
                <a:spcPts val="1500"/>
              </a:spcBef>
            </a:pPr>
            <a:r>
              <a:rPr lang="en-GB" dirty="0" smtClean="0"/>
              <a:t>properly </a:t>
            </a:r>
            <a:r>
              <a:rPr lang="en-GB" dirty="0"/>
              <a:t>when your device is </a:t>
            </a:r>
            <a:endParaRPr lang="en-GB" dirty="0" smtClean="0"/>
          </a:p>
          <a:p>
            <a:pPr>
              <a:lnSpc>
                <a:spcPct val="100000"/>
              </a:lnSpc>
              <a:spcBef>
                <a:spcPts val="1500"/>
              </a:spcBef>
            </a:pPr>
            <a:r>
              <a:rPr lang="en-GB" dirty="0" smtClean="0"/>
              <a:t>offline</a:t>
            </a:r>
            <a:r>
              <a:rPr lang="en-GB" dirty="0"/>
              <a:t>. </a:t>
            </a:r>
          </a:p>
        </p:txBody>
      </p:sp>
    </p:spTree>
    <p:extLst>
      <p:ext uri="{BB962C8B-B14F-4D97-AF65-F5344CB8AC3E}">
        <p14:creationId xmlns:p14="http://schemas.microsoft.com/office/powerpoint/2010/main" val="70161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1500"/>
                                        <p:tgtEl>
                                          <p:spTgt spid="2">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1500"/>
                                        <p:tgtEl>
                                          <p:spTgt spid="2">
                                            <p:txEl>
                                              <p:pRg st="2" end="2"/>
                                            </p:txEl>
                                          </p:spTgt>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1500"/>
                                        <p:tgtEl>
                                          <p:spTgt spid="2">
                                            <p:txEl>
                                              <p:pRg st="3" end="3"/>
                                            </p:txEl>
                                          </p:spTgt>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1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come you’re </a:t>
            </a:r>
            <a:r>
              <a:rPr lang="en-GB" smtClean="0"/>
              <a:t>the expert?</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383" y="1397243"/>
            <a:ext cx="2232660" cy="429300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0560" y="1322853"/>
            <a:ext cx="2253240" cy="436739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9513" y="1224596"/>
            <a:ext cx="5096191" cy="4683416"/>
          </a:xfrm>
          <a:prstGeom prst="rect">
            <a:avLst/>
          </a:prstGeom>
        </p:spPr>
      </p:pic>
    </p:spTree>
    <p:extLst>
      <p:ext uri="{BB962C8B-B14F-4D97-AF65-F5344CB8AC3E}">
        <p14:creationId xmlns:p14="http://schemas.microsoft.com/office/powerpoint/2010/main" val="326154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15639" y="1278223"/>
            <a:ext cx="10031859" cy="2998143"/>
          </a:xfrm>
        </p:spPr>
        <p:txBody>
          <a:bodyPr/>
          <a:lstStyle/>
          <a:p>
            <a:r>
              <a:rPr lang="en-US" dirty="0" smtClean="0"/>
              <a:t>Categories of Apps</a:t>
            </a:r>
            <a:endParaRPr lang="en-US" dirty="0"/>
          </a:p>
        </p:txBody>
      </p:sp>
    </p:spTree>
    <p:extLst>
      <p:ext uri="{BB962C8B-B14F-4D97-AF65-F5344CB8AC3E}">
        <p14:creationId xmlns:p14="http://schemas.microsoft.com/office/powerpoint/2010/main" val="11465810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Hybrid apps – online and offline</a:t>
            </a:r>
            <a:endParaRPr lang="en-GB" dirty="0"/>
          </a:p>
        </p:txBody>
      </p:sp>
      <p:sp>
        <p:nvSpPr>
          <p:cNvPr id="3" name="Content Placeholder 2"/>
          <p:cNvSpPr>
            <a:spLocks noGrp="1"/>
          </p:cNvSpPr>
          <p:nvPr>
            <p:ph idx="1"/>
          </p:nvPr>
        </p:nvSpPr>
        <p:spPr>
          <a:xfrm>
            <a:off x="515639" y="1548809"/>
            <a:ext cx="3758649" cy="4204578"/>
          </a:xfrm>
        </p:spPr>
        <p:txBody>
          <a:bodyPr>
            <a:noAutofit/>
          </a:bodyPr>
          <a:lstStyle/>
          <a:p>
            <a:pPr marL="0" indent="0">
              <a:lnSpc>
                <a:spcPct val="150000"/>
              </a:lnSpc>
              <a:buNone/>
            </a:pPr>
            <a:r>
              <a:rPr lang="en-GB" sz="2800" dirty="0" smtClean="0"/>
              <a:t>Striking </a:t>
            </a:r>
            <a:r>
              <a:rPr lang="en-GB" sz="2800" dirty="0" smtClean="0"/>
              <a:t>the </a:t>
            </a:r>
            <a:r>
              <a:rPr lang="en-GB" sz="2800" dirty="0" smtClean="0"/>
              <a:t>balance between the </a:t>
            </a:r>
            <a:r>
              <a:rPr lang="en-GB" sz="2800" dirty="0" smtClean="0"/>
              <a:t>caching of data offline with updating or augmenting the local data when online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776" y="1414144"/>
            <a:ext cx="2593753" cy="4282139"/>
          </a:xfrm>
          <a:prstGeom prst="rect">
            <a:avLst/>
          </a:prstGeom>
          <a:ln w="28575">
            <a:solidFill>
              <a:srgbClr val="007DC5"/>
            </a:solidFill>
          </a:ln>
        </p:spPr>
      </p:pic>
    </p:spTree>
    <p:extLst>
      <p:ext uri="{BB962C8B-B14F-4D97-AF65-F5344CB8AC3E}">
        <p14:creationId xmlns:p14="http://schemas.microsoft.com/office/powerpoint/2010/main" val="128670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All online (pretty much)</a:t>
            </a:r>
            <a:endParaRPr lang="en-GB" dirty="0"/>
          </a:p>
        </p:txBody>
      </p:sp>
      <p:sp>
        <p:nvSpPr>
          <p:cNvPr id="3" name="Content Placeholder 2"/>
          <p:cNvSpPr>
            <a:spLocks noGrp="1"/>
          </p:cNvSpPr>
          <p:nvPr>
            <p:ph idx="1"/>
          </p:nvPr>
        </p:nvSpPr>
        <p:spPr>
          <a:xfrm>
            <a:off x="515639" y="1575685"/>
            <a:ext cx="3758649" cy="4330102"/>
          </a:xfrm>
        </p:spPr>
        <p:txBody>
          <a:bodyPr>
            <a:noAutofit/>
          </a:bodyPr>
          <a:lstStyle/>
          <a:p>
            <a:pPr marL="0" indent="0">
              <a:lnSpc>
                <a:spcPct val="150000"/>
              </a:lnSpc>
              <a:buNone/>
            </a:pPr>
            <a:r>
              <a:rPr lang="en-GB" sz="2800" dirty="0" smtClean="0"/>
              <a:t>More </a:t>
            </a:r>
            <a:r>
              <a:rPr lang="en-GB" sz="2800" dirty="0" smtClean="0"/>
              <a:t>common with sensitive </a:t>
            </a:r>
            <a:r>
              <a:rPr lang="en-GB" sz="2800" dirty="0"/>
              <a:t>data, or when the app is dealing with real time data such as weather or stock prices</a:t>
            </a:r>
            <a:r>
              <a:rPr lang="en-GB" sz="2800" dirty="0" smtClean="0"/>
              <a: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2949" y="1414144"/>
            <a:ext cx="2487406" cy="4282139"/>
          </a:xfrm>
          <a:prstGeom prst="rect">
            <a:avLst/>
          </a:prstGeom>
          <a:ln w="28575">
            <a:solidFill>
              <a:srgbClr val="007DC5"/>
            </a:solidFill>
          </a:ln>
        </p:spPr>
      </p:pic>
    </p:spTree>
    <p:extLst>
      <p:ext uri="{BB962C8B-B14F-4D97-AF65-F5344CB8AC3E}">
        <p14:creationId xmlns:p14="http://schemas.microsoft.com/office/powerpoint/2010/main" val="59984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All data local to the device</a:t>
            </a:r>
            <a:endParaRPr lang="en-GB" dirty="0"/>
          </a:p>
        </p:txBody>
      </p:sp>
      <p:sp>
        <p:nvSpPr>
          <p:cNvPr id="3" name="Content Placeholder 2"/>
          <p:cNvSpPr>
            <a:spLocks noGrp="1"/>
          </p:cNvSpPr>
          <p:nvPr>
            <p:ph idx="1"/>
          </p:nvPr>
        </p:nvSpPr>
        <p:spPr>
          <a:xfrm>
            <a:off x="515639" y="1251284"/>
            <a:ext cx="3758649" cy="4669743"/>
          </a:xfrm>
        </p:spPr>
        <p:txBody>
          <a:bodyPr>
            <a:noAutofit/>
          </a:bodyPr>
          <a:lstStyle/>
          <a:p>
            <a:pPr marL="0" indent="0">
              <a:lnSpc>
                <a:spcPct val="150000"/>
              </a:lnSpc>
              <a:buNone/>
            </a:pPr>
            <a:r>
              <a:rPr lang="en-GB" sz="2800" dirty="0"/>
              <a:t>T</a:t>
            </a:r>
            <a:r>
              <a:rPr lang="en-GB" sz="2800" dirty="0" smtClean="0"/>
              <a:t>hese </a:t>
            </a:r>
            <a:r>
              <a:rPr lang="en-GB" sz="2800" dirty="0"/>
              <a:t>apps are becoming quite rare, with cloud storage being ubiquitous and users wanting some method of online access to </a:t>
            </a:r>
            <a:r>
              <a:rPr lang="en-GB" sz="2800" dirty="0" smtClean="0"/>
              <a:t>data</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4412" y="1528231"/>
            <a:ext cx="5487797" cy="4115847"/>
          </a:xfrm>
          <a:prstGeom prst="rect">
            <a:avLst/>
          </a:prstGeom>
          <a:ln w="28575">
            <a:solidFill>
              <a:srgbClr val="007DC5"/>
            </a:solidFill>
          </a:ln>
        </p:spPr>
      </p:pic>
    </p:spTree>
    <p:extLst>
      <p:ext uri="{BB962C8B-B14F-4D97-AF65-F5344CB8AC3E}">
        <p14:creationId xmlns:p14="http://schemas.microsoft.com/office/powerpoint/2010/main" val="416389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15639" y="1278223"/>
            <a:ext cx="10031859" cy="2998143"/>
          </a:xfrm>
        </p:spPr>
        <p:txBody>
          <a:bodyPr/>
          <a:lstStyle/>
          <a:p>
            <a:r>
              <a:rPr lang="en-US" dirty="0" smtClean="0"/>
              <a:t>When does storage matter most?</a:t>
            </a:r>
            <a:endParaRPr lang="en-US" dirty="0"/>
          </a:p>
        </p:txBody>
      </p:sp>
    </p:spTree>
    <p:extLst>
      <p:ext uri="{BB962C8B-B14F-4D97-AF65-F5344CB8AC3E}">
        <p14:creationId xmlns:p14="http://schemas.microsoft.com/office/powerpoint/2010/main" val="31817595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Huddle">
      <a:dk1>
        <a:srgbClr val="595959"/>
      </a:dk1>
      <a:lt1>
        <a:sysClr val="window" lastClr="FFFFFF"/>
      </a:lt1>
      <a:dk2>
        <a:srgbClr val="44546A"/>
      </a:dk2>
      <a:lt2>
        <a:srgbClr val="E7E6E6"/>
      </a:lt2>
      <a:accent1>
        <a:srgbClr val="007DC5"/>
      </a:accent1>
      <a:accent2>
        <a:srgbClr val="55616F"/>
      </a:accent2>
      <a:accent3>
        <a:srgbClr val="32B561"/>
      </a:accent3>
      <a:accent4>
        <a:srgbClr val="D3D8DA"/>
      </a:accent4>
      <a:accent5>
        <a:srgbClr val="8E5CA6"/>
      </a:accent5>
      <a:accent6>
        <a:srgbClr val="F15F22"/>
      </a:accent6>
      <a:hlink>
        <a:srgbClr val="0563C1"/>
      </a:hlink>
      <a:folHlink>
        <a:srgbClr val="954F72"/>
      </a:folHlink>
    </a:clrScheme>
    <a:fontScheme name="Huddle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uddle Corporate 2016" id="{FEED21D3-D5B9-431A-A153-F8FD6730121B}" vid="{B3F4CCA6-1865-43E2-83FF-B6721F33B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Huddle_PPT_Template</Template>
  <TotalTime>2122</TotalTime>
  <Words>2194</Words>
  <Application>Microsoft Office PowerPoint</Application>
  <PresentationFormat>Widescreen</PresentationFormat>
  <Paragraphs>154</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PowerPoint Presentation</vt:lpstr>
      <vt:lpstr>Who is Liam Westley?</vt:lpstr>
      <vt:lpstr>PowerPoint Presentation</vt:lpstr>
      <vt:lpstr>How come you’re the expert?</vt:lpstr>
      <vt:lpstr>PowerPoint Presentation</vt:lpstr>
      <vt:lpstr>Hybrid apps – online and offline</vt:lpstr>
      <vt:lpstr>All online (pretty much)</vt:lpstr>
      <vt:lpstr>All data local to the device</vt:lpstr>
      <vt:lpstr>PowerPoint Presentation</vt:lpstr>
      <vt:lpstr>British Airways app</vt:lpstr>
      <vt:lpstr>BBC iPlayer</vt:lpstr>
      <vt:lpstr>Maps</vt:lpstr>
      <vt:lpstr>Music players and streaming</vt:lpstr>
      <vt:lpstr>PowerPoint Presentation</vt:lpstr>
      <vt:lpstr>Synchronisation</vt:lpstr>
      <vt:lpstr>Security</vt:lpstr>
      <vt:lpstr>PowerPoint Presentation</vt:lpstr>
      <vt:lpstr>Uber</vt:lpstr>
      <vt:lpstr>PowerPoint Presentation</vt:lpstr>
      <vt:lpstr>What do users want?</vt:lpstr>
      <vt:lpstr>What should developers do?</vt:lpstr>
      <vt:lpstr>PowerPoint Presentation</vt:lpstr>
      <vt:lpstr>Is there still a place for a web app?</vt:lpstr>
      <vt:lpstr>PowerPoint Presentation</vt:lpstr>
      <vt:lpstr>PowerPoint Presentation</vt:lpstr>
    </vt:vector>
  </TitlesOfParts>
  <Company>Huddle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Liam Westley</dc:creator>
  <cp:lastModifiedBy>Liam Westley</cp:lastModifiedBy>
  <cp:revision>142</cp:revision>
  <dcterms:created xsi:type="dcterms:W3CDTF">2016-05-24T15:49:08Z</dcterms:created>
  <dcterms:modified xsi:type="dcterms:W3CDTF">2016-06-07T13:17:56Z</dcterms:modified>
</cp:coreProperties>
</file>